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media1.mov" ContentType="video/unknown"/>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1pPr>
    <a:lvl2pPr marL="0" marR="0" indent="2286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2pPr>
    <a:lvl3pPr marL="0" marR="0" indent="4572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3pPr>
    <a:lvl4pPr marL="0" marR="0" indent="6858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4pPr>
    <a:lvl5pPr marL="0" marR="0" indent="9144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5pPr>
    <a:lvl6pPr marL="0" marR="0" indent="11430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6pPr>
    <a:lvl7pPr marL="0" marR="0" indent="13716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7pPr>
    <a:lvl8pPr marL="0" marR="0" indent="16002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8pPr>
    <a:lvl9pPr marL="0" marR="0" indent="18288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wholeTbl>
    <a:band2H>
      <a:tcTxStyle b="def" i="def"/>
      <a:tcStyle>
        <a:tcBdr/>
        <a:fill>
          <a:solidFill>
            <a:srgbClr val="C7D39B">
              <a:alpha val="30000"/>
            </a:srgbClr>
          </a:solidFill>
        </a:fill>
      </a:tcStyle>
    </a:band2H>
    <a:firstCol>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Col>
    <a:lastRow>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254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lastRow>
    <a:firstRow>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Row>
  </a:tblStyle>
  <a:tblStyle styleId="{C7B018BB-80A7-4F77-B60F-C8B233D01FF8}"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AAAAAA">
              <a:alpha val="38000"/>
            </a:srgbClr>
          </a:solidFill>
        </a:fill>
      </a:tcStyle>
    </a:band2H>
    <a:firstCol>
      <a:tcTxStyle b="off" i="off">
        <a:fontRef idx="minor">
          <a:srgbClr val="FFFFFF"/>
        </a:fontRef>
        <a:srgbClr val="FFFFFF"/>
      </a:tcTxStyle>
      <a:tcStyle>
        <a:tcBdr>
          <a:left>
            <a:ln w="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8A8F">
              <a:alpha val="7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firstRow>
  </a:tblStyle>
  <a:tblStyle styleId="{EEE7283C-3CF3-47DC-8721-378D4A62B228}" styleName="">
    <a:tblBg/>
    <a:wholeTbl>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wholeTbl>
    <a:band2H>
      <a:tcTxStyle b="def" i="def"/>
      <a:tcStyle>
        <a:tcBdr/>
        <a:fill>
          <a:solidFill>
            <a:srgbClr val="CBBF8A">
              <a:alpha val="30000"/>
            </a:srgbClr>
          </a:solidFill>
        </a:fill>
      </a:tcStyle>
    </a:band2H>
    <a:firstCol>
      <a:tcTxStyle b="off" i="off">
        <a:fontRef idx="minor">
          <a:srgbClr val="363929"/>
        </a:fontRef>
        <a:srgbClr val="363929"/>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Col>
    <a:lastRow>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25400" cap="flat">
              <a:solidFill>
                <a:srgbClr val="4B4B4B"/>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lastRow>
    <a:firstRow>
      <a:tcTxStyle b="off" i="off">
        <a:fontRef idx="minor">
          <a:srgbClr val="FFFFFF"/>
        </a:fontRef>
        <a:srgbClr val="FFFFFF"/>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Row>
  </a:tblStyle>
  <a:tblStyle styleId="{CF821DB8-F4EB-4A41-A1BA-3FCAFE7338EE}"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CBCBCB">
                  <a:alpha val="81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BCBCB">
              <a:alpha val="8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BCBCB">
                  <a:alpha val="81000"/>
                </a:srgbClr>
              </a:solidFill>
              <a:prstDash val="solid"/>
              <a:miter lim="400000"/>
            </a:ln>
          </a:insideH>
          <a:insideV>
            <a:ln w="12700" cap="flat">
              <a:noFill/>
              <a:miter lim="400000"/>
            </a:ln>
          </a:insideV>
        </a:tcBdr>
        <a:fill>
          <a:solidFill>
            <a:schemeClr val="accent2"/>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175" cap="flat">
              <a:solidFill>
                <a:srgbClr val="CBCBCB">
                  <a:alpha val="81000"/>
                </a:srgbClr>
              </a:solidFill>
              <a:prstDash val="solid"/>
              <a:miter lim="400000"/>
            </a:ln>
          </a:insideH>
          <a:insideV>
            <a:ln w="12700" cap="flat">
              <a:noFill/>
              <a:miter lim="400000"/>
            </a:ln>
          </a:insideV>
        </a:tcBdr>
        <a:fill>
          <a:solidFill>
            <a:schemeClr val="accent2"/>
          </a:solidFill>
        </a:fill>
      </a:tcStyle>
    </a:firstRow>
  </a:tblStyle>
  <a:tblStyle styleId="{33BA23B1-9221-436E-865A-0063620EA4FD}"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wholeTbl>
    <a:band2H>
      <a:tcTxStyle b="def" i="def"/>
      <a:tcStyle>
        <a:tcBdr/>
        <a:fill>
          <a:solidFill>
            <a:srgbClr val="AAAAAA">
              <a:alpha val="3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firstRow>
  </a:tblStyle>
  <a:tblStyle styleId="{2708684C-4D16-4618-839F-0558EEFCDFE6}"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solidFill>
                <a:srgbClr val="B8B8B8"/>
              </a:solidFill>
              <a:prstDash val="solid"/>
              <a:miter lim="400000"/>
            </a:ln>
          </a:left>
          <a:right>
            <a:ln w="25400" cap="flat">
              <a:solidFill>
                <a:srgbClr val="B8B8B8"/>
              </a:solidFill>
              <a:prstDash val="solid"/>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firstCol>
    <a:lastRow>
      <a:tcTxStyle b="off" i="off">
        <a:fontRef idx="minor">
          <a:srgbClr val="363929"/>
        </a:fontRef>
        <a:srgbClr val="363929"/>
      </a:tcTxStyle>
      <a:tcStyle>
        <a:tcBdr>
          <a:left>
            <a:ln w="12700" cap="flat">
              <a:noFill/>
              <a:miter lim="400000"/>
            </a:ln>
          </a:left>
          <a:right>
            <a:ln w="12700" cap="flat">
              <a:noFill/>
              <a:miter lim="400000"/>
            </a:ln>
          </a:right>
          <a:top>
            <a:ln w="254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lastRow>
    <a:firstRow>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prstDash val="solid"/>
              <a:miter lim="400000"/>
            </a:ln>
          </a:top>
          <a:bottom>
            <a:ln w="254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Cells, A: Cerebellum Nerve, B: Paramecium, C: Section of young plant, Cellulose: Red, Pectin (Cell wall component): Orange, D: Bdellovibrio bacteriovorus (small bacterium) which attacks and kills and feeds by other bacteria, E: Human white blood cell captures red blood cell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Worm shaped</a:t>
            </a:r>
          </a:p>
          <a:p>
            <a:pPr/>
            <a:r>
              <a:t>Two separate membranes: smooth outer and highly convoluted inner</a:t>
            </a:r>
          </a:p>
          <a:p>
            <a:pPr/>
            <a:r>
              <a:t>Inner: most of proteins of respiration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Pancreatic cell ER, specialised for protein secretion</a:t>
            </a:r>
          </a:p>
          <a:p>
            <a:pPr/>
            <a:r>
              <a:t>ER is continuous with nuclear envelope membrane</a:t>
            </a:r>
          </a:p>
          <a:p>
            <a:pPr/>
            <a:r>
              <a:t>Black particles: Ribosomes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Many </a:t>
            </a:r>
            <a:r>
              <a:rPr>
                <a:solidFill>
                  <a:schemeClr val="accent5">
                    <a:satOff val="3041"/>
                    <a:lumOff val="6293"/>
                  </a:schemeClr>
                </a:solidFill>
              </a:rPr>
              <a:t>small vesicles</a:t>
            </a:r>
            <a:r>
              <a:t> are seen nearby; some of these have </a:t>
            </a:r>
            <a:r>
              <a:rPr>
                <a:solidFill>
                  <a:schemeClr val="accent5">
                    <a:satOff val="3041"/>
                    <a:lumOff val="6293"/>
                  </a:schemeClr>
                </a:solidFill>
              </a:rPr>
              <a:t>pinched off</a:t>
            </a:r>
            <a:r>
              <a:t> from the Golgi stack, while others are destined to </a:t>
            </a:r>
            <a:r>
              <a:rPr>
                <a:solidFill>
                  <a:schemeClr val="accent5">
                    <a:satOff val="3041"/>
                    <a:lumOff val="6293"/>
                  </a:schemeClr>
                </a:solidFill>
              </a:rPr>
              <a:t>fuse</a:t>
            </a:r>
            <a:r>
              <a:t> with it. </a:t>
            </a:r>
          </a:p>
          <a:p>
            <a:pPr/>
            <a:r>
              <a:t>A cell can have </a:t>
            </a:r>
            <a:r>
              <a:rPr>
                <a:solidFill>
                  <a:schemeClr val="accent5">
                    <a:satOff val="3041"/>
                    <a:lumOff val="6293"/>
                  </a:schemeClr>
                </a:solidFill>
              </a:rPr>
              <a:t>several</a:t>
            </a:r>
            <a:r>
              <a:t> Golgi apparatus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Human skin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Insect embryo, A: Fluorescent microscopy, B: Confocal</a:t>
            </a:r>
          </a:p>
          <a:p>
            <a:pPr/>
            <a:r>
              <a:t>Right: Frog pigment cell, nucleus: blue, pigments: red, microtubules: green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A section of testis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Left: Liver cell section</a:t>
            </a:r>
          </a:p>
          <a:p>
            <a:pPr/>
            <a:r>
              <a:t>Right: DNA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Small region of cytoplasm, Ribosomes: 80~90 molecules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Left: light microscopy, right: SEM, Hair cells of inner ear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The line was derived from cervical cancer cells taken on February 8, 1951 from Henrietta Lacks. Scientists have grown an estimated 20 tons of HeLa cells, and there are almost 11,000 patents involving these cells.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This frog egg cell has been fertilized and starts dividing. The first cell divisions occur very rapidly. Cells divide every thirty minutes. This timing is very precise. Egg cells that have been fertilized at the same time divide and develop in almost perfect synchrony. After a day or two, embryonic development is completed and tadpoles hatch from the eggs.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A: Root tip of fern (سرخس), nuclei: red, cell wall: blue</a:t>
            </a:r>
          </a:p>
          <a:p>
            <a:pPr/>
            <a:r>
              <a:t>B: urine-collecting ducts of kidney, nuclei: red, extra-cellular matrix: purple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Archaea:live in concentrated brine, hot acid volcanic springs, in the airless depths of marine sediments, in the sludge of sewage treatment plants, in pools beneath the frozen surface of Antarctica, and in the acidic, oxygen-free environment of a cow’s stomach, where they break down cellulose and generate methane gas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Escherichia coli (E. coli) is understood more thoroughly than any other living organism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Up: Anabaena cylindrica either fix nitrogen (H), fix CO2 (through photosynthesis;V), or become resistant spores (S)</a:t>
            </a:r>
          </a:p>
          <a:p>
            <a:pPr/>
            <a:r>
              <a:t>Down: Phormidium laminosum, shows the intracellular membranes where photosynthesis occurs. </a:t>
            </a:r>
          </a:p>
          <a:p>
            <a:pP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Beggiatoa, a sulfur bacterium gets its energy from H2S </a:t>
            </a:r>
          </a:p>
          <a:p>
            <a:pPr/>
            <a:r>
              <a:t>Yellow: deposits of sulfur</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Chromosomes become visible when a cell is about to divide.</a:t>
            </a:r>
            <a:br/>
            <a:r>
              <a:t>Procaryotes lack a distinct nucleus because DNA is not inside envelope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5548312" y="2482453"/>
            <a:ext cx="14716126" cy="4393407"/>
          </a:xfrm>
          <a:prstGeom prst="rect">
            <a:avLst/>
          </a:prstGeom>
        </p:spPr>
        <p:txBody>
          <a:bodyPr anchor="b"/>
          <a:lstStyle>
            <a:lvl1pPr>
              <a:defRPr sz="13200"/>
            </a:lvl1pPr>
          </a:lstStyle>
          <a:p>
            <a:pPr/>
            <a:r>
              <a:t>Title Text</a:t>
            </a:r>
          </a:p>
        </p:txBody>
      </p:sp>
      <p:sp>
        <p:nvSpPr>
          <p:cNvPr id="12" name="Body Level One…"/>
          <p:cNvSpPr txBox="1"/>
          <p:nvPr>
            <p:ph type="body" sz="quarter" idx="1"/>
          </p:nvPr>
        </p:nvSpPr>
        <p:spPr>
          <a:xfrm>
            <a:off x="5548312" y="7072312"/>
            <a:ext cx="14716126" cy="2178845"/>
          </a:xfrm>
          <a:prstGeom prst="rect">
            <a:avLst/>
          </a:prstGeom>
        </p:spPr>
        <p:txBody>
          <a:bodyPr anchor="t"/>
          <a:lstStyle>
            <a:lvl1pPr marL="0" indent="0" algn="ctr">
              <a:spcBef>
                <a:spcPts val="0"/>
              </a:spcBef>
              <a:buSzTx/>
              <a:buNone/>
              <a:defRPr sz="5800">
                <a:effectLst>
                  <a:outerShdw sx="100000" sy="100000" kx="0" ky="0" algn="b" rotWithShape="0" blurRad="25400" dist="25400" dir="2700000">
                    <a:srgbClr val="FFFFFF">
                      <a:alpha val="50000"/>
                    </a:srgbClr>
                  </a:outerShdw>
                </a:effectLst>
              </a:defRPr>
            </a:lvl1pPr>
            <a:lvl2pPr marL="0" indent="228600" algn="ctr">
              <a:spcBef>
                <a:spcPts val="0"/>
              </a:spcBef>
              <a:buSzTx/>
              <a:buNone/>
              <a:defRPr sz="5800">
                <a:effectLst>
                  <a:outerShdw sx="100000" sy="100000" kx="0" ky="0" algn="b" rotWithShape="0" blurRad="25400" dist="25400" dir="2700000">
                    <a:srgbClr val="FFFFFF">
                      <a:alpha val="50000"/>
                    </a:srgbClr>
                  </a:outerShdw>
                </a:effectLst>
              </a:defRPr>
            </a:lvl2pPr>
            <a:lvl3pPr marL="0" indent="457200" algn="ctr">
              <a:spcBef>
                <a:spcPts val="0"/>
              </a:spcBef>
              <a:buSzTx/>
              <a:buNone/>
              <a:defRPr sz="5800">
                <a:effectLst>
                  <a:outerShdw sx="100000" sy="100000" kx="0" ky="0" algn="b" rotWithShape="0" blurRad="25400" dist="25400" dir="2700000">
                    <a:srgbClr val="FFFFFF">
                      <a:alpha val="50000"/>
                    </a:srgbClr>
                  </a:outerShdw>
                </a:effectLst>
              </a:defRPr>
            </a:lvl3pPr>
            <a:lvl4pPr marL="0" indent="685800" algn="ctr">
              <a:spcBef>
                <a:spcPts val="0"/>
              </a:spcBef>
              <a:buSzTx/>
              <a:buNone/>
              <a:defRPr sz="5800">
                <a:effectLst>
                  <a:outerShdw sx="100000" sy="100000" kx="0" ky="0" algn="b" rotWithShape="0" blurRad="25400" dist="25400" dir="2700000">
                    <a:srgbClr val="FFFFFF">
                      <a:alpha val="50000"/>
                    </a:srgbClr>
                  </a:outerShdw>
                </a:effectLst>
              </a:defRPr>
            </a:lvl4pPr>
            <a:lvl5pPr marL="0" indent="914400" algn="ctr">
              <a:spcBef>
                <a:spcPts val="0"/>
              </a:spcBef>
              <a:buSzTx/>
              <a:buNone/>
              <a:defRPr sz="5800">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sz="half"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Image"/>
          <p:cNvSpPr/>
          <p:nvPr>
            <p:ph type="pic" idx="21"/>
          </p:nvPr>
        </p:nvSpPr>
        <p:spPr>
          <a:xfrm>
            <a:off x="-4292204" y="1071562"/>
            <a:ext cx="17395726" cy="11573239"/>
          </a:xfrm>
          <a:prstGeom prst="rect">
            <a:avLst/>
          </a:prstGeom>
          <a:ln w="9525">
            <a:round/>
          </a:ln>
        </p:spPr>
        <p:txBody>
          <a:bodyPr lIns="91439" tIns="45719" rIns="91439" bIns="45719" anchor="t">
            <a:noAutofit/>
          </a:bodyPr>
          <a:lstStyle/>
          <a:p>
            <a:pPr/>
          </a:p>
        </p:txBody>
      </p:sp>
      <p:sp>
        <p:nvSpPr>
          <p:cNvPr id="102" name="Image"/>
          <p:cNvSpPr/>
          <p:nvPr>
            <p:ph type="pic" sz="quarter" idx="22"/>
          </p:nvPr>
        </p:nvSpPr>
        <p:spPr>
          <a:xfrm>
            <a:off x="13602890" y="1053703"/>
            <a:ext cx="6700161" cy="4464844"/>
          </a:xfrm>
          <a:prstGeom prst="rect">
            <a:avLst/>
          </a:prstGeom>
          <a:ln w="9525">
            <a:round/>
          </a:ln>
        </p:spPr>
        <p:txBody>
          <a:bodyPr lIns="91439" tIns="45719" rIns="91439" bIns="45719" anchor="t">
            <a:noAutofit/>
          </a:bodyPr>
          <a:lstStyle/>
          <a:p>
            <a:pPr/>
          </a:p>
        </p:txBody>
      </p:sp>
      <p:sp>
        <p:nvSpPr>
          <p:cNvPr id="103" name="Image"/>
          <p:cNvSpPr/>
          <p:nvPr>
            <p:ph type="pic" sz="quarter" idx="23"/>
          </p:nvPr>
        </p:nvSpPr>
        <p:spPr>
          <a:xfrm>
            <a:off x="12652747" y="6055183"/>
            <a:ext cx="8603111" cy="7000138"/>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5334000" y="8947546"/>
            <a:ext cx="14716125" cy="750095"/>
          </a:xfrm>
          <a:prstGeom prst="rect">
            <a:avLst/>
          </a:prstGeom>
        </p:spPr>
        <p:txBody>
          <a:bodyPr anchor="t">
            <a:spAutoFit/>
          </a:bodyPr>
          <a:lstStyle>
            <a:lvl1pPr marL="0" indent="0" algn="ctr" defTabSz="821531">
              <a:spcBef>
                <a:spcPts val="0"/>
              </a:spcBef>
              <a:buSzTx/>
              <a:buNone/>
              <a:defRPr sz="3800"/>
            </a:lvl1pPr>
          </a:lstStyle>
          <a:p>
            <a:pPr/>
            <a:r>
              <a:t>–Johnny Appleseed</a:t>
            </a:r>
          </a:p>
        </p:txBody>
      </p:sp>
      <p:sp>
        <p:nvSpPr>
          <p:cNvPr id="112" name="“Type a quote here.”"/>
          <p:cNvSpPr txBox="1"/>
          <p:nvPr>
            <p:ph type="body" sz="quarter" idx="22"/>
          </p:nvPr>
        </p:nvSpPr>
        <p:spPr>
          <a:xfrm>
            <a:off x="5334000" y="5981303"/>
            <a:ext cx="14716125" cy="1003301"/>
          </a:xfrm>
          <a:prstGeom prst="rect">
            <a:avLst/>
          </a:prstGeom>
        </p:spPr>
        <p:txBody>
          <a:bodyPr>
            <a:spAutoFit/>
          </a:bodyPr>
          <a:lstStyle>
            <a:lvl1pPr marL="0" indent="0" algn="ctr" defTabSz="821531">
              <a:spcBef>
                <a:spcPts val="3300"/>
              </a:spcBef>
              <a:buSzTx/>
              <a:buNone/>
            </a:lvl1pPr>
          </a:lstStyle>
          <a:p>
            <a:pPr/>
            <a:r>
              <a:t>“Type a quote here.”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Image"/>
          <p:cNvSpPr/>
          <p:nvPr>
            <p:ph type="pic" idx="21"/>
          </p:nvPr>
        </p:nvSpPr>
        <p:spPr>
          <a:xfrm>
            <a:off x="1226343" y="0"/>
            <a:ext cx="20616509" cy="1371600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quarter" idx="21"/>
          </p:nvPr>
        </p:nvSpPr>
        <p:spPr>
          <a:xfrm>
            <a:off x="7941378" y="2035991"/>
            <a:ext cx="9261613" cy="6161677"/>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5548312" y="8465343"/>
            <a:ext cx="14716126" cy="2839642"/>
          </a:xfrm>
          <a:prstGeom prst="rect">
            <a:avLst/>
          </a:prstGeom>
        </p:spPr>
        <p:txBody>
          <a:bodyPr/>
          <a:lstStyle>
            <a:lvl1pPr>
              <a:defRPr sz="13200"/>
            </a:lvl1pPr>
          </a:lstStyle>
          <a:p>
            <a:pPr/>
            <a:r>
              <a:t>Title Text</a:t>
            </a:r>
          </a:p>
        </p:txBody>
      </p:sp>
      <p:sp>
        <p:nvSpPr>
          <p:cNvPr id="22" name="Body Level One…"/>
          <p:cNvSpPr txBox="1"/>
          <p:nvPr>
            <p:ph type="body" sz="quarter" idx="1"/>
          </p:nvPr>
        </p:nvSpPr>
        <p:spPr>
          <a:xfrm>
            <a:off x="5548312" y="11054953"/>
            <a:ext cx="14716126" cy="2071688"/>
          </a:xfrm>
          <a:prstGeom prst="rect">
            <a:avLst/>
          </a:prstGeom>
        </p:spPr>
        <p:txBody>
          <a:bodyPr anchor="t"/>
          <a:lstStyle>
            <a:lvl1pPr marL="0" indent="0" algn="ctr">
              <a:spcBef>
                <a:spcPts val="0"/>
              </a:spcBef>
              <a:buSzTx/>
              <a:buNone/>
              <a:defRPr sz="5800">
                <a:effectLst>
                  <a:outerShdw sx="100000" sy="100000" kx="0" ky="0" algn="b" rotWithShape="0" blurRad="25400" dist="25400" dir="2700000">
                    <a:srgbClr val="FFFFFF">
                      <a:alpha val="50000"/>
                    </a:srgbClr>
                  </a:outerShdw>
                </a:effectLst>
              </a:defRPr>
            </a:lvl1pPr>
            <a:lvl2pPr marL="0" indent="228600" algn="ctr">
              <a:spcBef>
                <a:spcPts val="0"/>
              </a:spcBef>
              <a:buSzTx/>
              <a:buNone/>
              <a:defRPr sz="5800">
                <a:effectLst>
                  <a:outerShdw sx="100000" sy="100000" kx="0" ky="0" algn="b" rotWithShape="0" blurRad="25400" dist="25400" dir="2700000">
                    <a:srgbClr val="FFFFFF">
                      <a:alpha val="50000"/>
                    </a:srgbClr>
                  </a:outerShdw>
                </a:effectLst>
              </a:defRPr>
            </a:lvl2pPr>
            <a:lvl3pPr marL="0" indent="457200" algn="ctr">
              <a:spcBef>
                <a:spcPts val="0"/>
              </a:spcBef>
              <a:buSzTx/>
              <a:buNone/>
              <a:defRPr sz="5800">
                <a:effectLst>
                  <a:outerShdw sx="100000" sy="100000" kx="0" ky="0" algn="b" rotWithShape="0" blurRad="25400" dist="25400" dir="2700000">
                    <a:srgbClr val="FFFFFF">
                      <a:alpha val="50000"/>
                    </a:srgbClr>
                  </a:outerShdw>
                </a:effectLst>
              </a:defRPr>
            </a:lvl3pPr>
            <a:lvl4pPr marL="0" indent="685800" algn="ctr">
              <a:spcBef>
                <a:spcPts val="0"/>
              </a:spcBef>
              <a:buSzTx/>
              <a:buNone/>
              <a:defRPr sz="5800">
                <a:effectLst>
                  <a:outerShdw sx="100000" sy="100000" kx="0" ky="0" algn="b" rotWithShape="0" blurRad="25400" dist="25400" dir="2700000">
                    <a:srgbClr val="FFFFFF">
                      <a:alpha val="50000"/>
                    </a:srgbClr>
                  </a:outerShdw>
                </a:effectLst>
              </a:defRPr>
            </a:lvl4pPr>
            <a:lvl5pPr marL="0" indent="914400" algn="ctr">
              <a:spcBef>
                <a:spcPts val="0"/>
              </a:spcBef>
              <a:buSzTx/>
              <a:buNone/>
              <a:defRPr sz="5800">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Title Text"/>
          <p:cNvSpPr txBox="1"/>
          <p:nvPr>
            <p:ph type="title"/>
          </p:nvPr>
        </p:nvSpPr>
        <p:spPr>
          <a:xfrm>
            <a:off x="6173390" y="5036343"/>
            <a:ext cx="13465970" cy="3643314"/>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 name="Image"/>
          <p:cNvSpPr/>
          <p:nvPr>
            <p:ph type="pic" sz="half" idx="21"/>
          </p:nvPr>
        </p:nvSpPr>
        <p:spPr>
          <a:xfrm>
            <a:off x="7753129" y="2253531"/>
            <a:ext cx="12848706" cy="8548143"/>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4601765" y="2803921"/>
            <a:ext cx="8858251" cy="4393408"/>
          </a:xfrm>
          <a:prstGeom prst="rect">
            <a:avLst/>
          </a:prstGeom>
        </p:spPr>
        <p:txBody>
          <a:bodyPr anchor="b"/>
          <a:lstStyle/>
          <a:p>
            <a:pPr/>
            <a:r>
              <a:t>Title Text</a:t>
            </a:r>
          </a:p>
        </p:txBody>
      </p:sp>
      <p:sp>
        <p:nvSpPr>
          <p:cNvPr id="40" name="Body Level One…"/>
          <p:cNvSpPr txBox="1"/>
          <p:nvPr>
            <p:ph type="body" sz="quarter" idx="1"/>
          </p:nvPr>
        </p:nvSpPr>
        <p:spPr>
          <a:xfrm>
            <a:off x="4601765" y="7393781"/>
            <a:ext cx="8858251" cy="4000501"/>
          </a:xfrm>
          <a:prstGeom prst="rect">
            <a:avLst/>
          </a:prstGeom>
        </p:spPr>
        <p:txBody>
          <a:bodyPr anchor="t"/>
          <a:lstStyle>
            <a:lvl1pPr marL="0" indent="0" algn="ctr">
              <a:spcBef>
                <a:spcPts val="0"/>
              </a:spcBef>
              <a:buSzTx/>
              <a:buNone/>
              <a:defRPr>
                <a:effectLst>
                  <a:outerShdw sx="100000" sy="100000" kx="0" ky="0" algn="b" rotWithShape="0" blurRad="25400" dist="25400" dir="2700000">
                    <a:srgbClr val="FFFFFF">
                      <a:alpha val="50000"/>
                    </a:srgbClr>
                  </a:outerShdw>
                </a:effectLst>
              </a:defRPr>
            </a:lvl1pPr>
            <a:lvl2pPr marL="0" indent="228600" algn="ctr">
              <a:spcBef>
                <a:spcPts val="0"/>
              </a:spcBef>
              <a:buSzTx/>
              <a:buNone/>
              <a:defRPr>
                <a:effectLst>
                  <a:outerShdw sx="100000" sy="100000" kx="0" ky="0" algn="b" rotWithShape="0" blurRad="25400" dist="25400" dir="2700000">
                    <a:srgbClr val="FFFFFF">
                      <a:alpha val="50000"/>
                    </a:srgbClr>
                  </a:outerShdw>
                </a:effectLst>
              </a:defRPr>
            </a:lvl2pPr>
            <a:lvl3pPr marL="0" indent="457200" algn="ctr">
              <a:spcBef>
                <a:spcPts val="0"/>
              </a:spcBef>
              <a:buSzTx/>
              <a:buNone/>
              <a:defRPr>
                <a:effectLst>
                  <a:outerShdw sx="100000" sy="100000" kx="0" ky="0" algn="b" rotWithShape="0" blurRad="25400" dist="25400" dir="2700000">
                    <a:srgbClr val="FFFFFF">
                      <a:alpha val="50000"/>
                    </a:srgbClr>
                  </a:outerShdw>
                </a:effectLst>
              </a:defRPr>
            </a:lvl3pPr>
            <a:lvl4pPr marL="0" indent="685800" algn="ctr">
              <a:spcBef>
                <a:spcPts val="0"/>
              </a:spcBef>
              <a:buSzTx/>
              <a:buNone/>
              <a:defRPr>
                <a:effectLst>
                  <a:outerShdw sx="100000" sy="100000" kx="0" ky="0" algn="b" rotWithShape="0" blurRad="25400" dist="25400" dir="2700000">
                    <a:srgbClr val="FFFFFF">
                      <a:alpha val="50000"/>
                    </a:srgbClr>
                  </a:outerShdw>
                </a:effectLst>
              </a:defRPr>
            </a:lvl4pPr>
            <a:lvl5pPr marL="0" indent="914400" algn="ctr">
              <a:spcBef>
                <a:spcPts val="0"/>
              </a:spcBef>
              <a:buSzTx/>
              <a:buNone/>
              <a:defRPr>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5923359" y="214312"/>
            <a:ext cx="13465970" cy="3643313"/>
          </a:xfrm>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Inside">
    <p:spTree>
      <p:nvGrpSpPr>
        <p:cNvPr id="1" name=""/>
        <p:cNvGrpSpPr/>
        <p:nvPr/>
      </p:nvGrpSpPr>
      <p:grpSpPr>
        <a:xfrm>
          <a:off x="0" y="0"/>
          <a:ext cx="0" cy="0"/>
          <a:chOff x="0" y="0"/>
          <a:chExt cx="0" cy="0"/>
        </a:xfrm>
      </p:grpSpPr>
      <p:sp>
        <p:nvSpPr>
          <p:cNvPr id="56" name="Title Text"/>
          <p:cNvSpPr txBox="1"/>
          <p:nvPr>
            <p:ph type="title"/>
          </p:nvPr>
        </p:nvSpPr>
        <p:spPr>
          <a:xfrm>
            <a:off x="5923359" y="5036343"/>
            <a:ext cx="13465970" cy="3643314"/>
          </a:xfrm>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Body Level One…"/>
          <p:cNvSpPr txBox="1"/>
          <p:nvPr>
            <p:ph type="body" sz="half" idx="1"/>
          </p:nvPr>
        </p:nvSpPr>
        <p:spPr>
          <a:xfrm>
            <a:off x="5816203" y="3857625"/>
            <a:ext cx="13716001" cy="821531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3" name="Image"/>
          <p:cNvSpPr/>
          <p:nvPr>
            <p:ph type="pic" sz="half" idx="21"/>
          </p:nvPr>
        </p:nvSpPr>
        <p:spPr>
          <a:xfrm>
            <a:off x="7882887" y="3999786"/>
            <a:ext cx="11865609" cy="7894096"/>
          </a:xfrm>
          <a:prstGeom prst="rect">
            <a:avLst/>
          </a:prstGeom>
          <a:ln w="9525">
            <a:round/>
          </a:ln>
        </p:spPr>
        <p:txBody>
          <a:bodyPr lIns="91439" tIns="45719" rIns="91439" bIns="45719" anchor="t">
            <a:noAutofit/>
          </a:bodyPr>
          <a:lstStyle/>
          <a:p>
            <a:pPr/>
          </a:p>
        </p:txBody>
      </p:sp>
      <p:sp>
        <p:nvSpPr>
          <p:cNvPr id="74" name="Title Text"/>
          <p:cNvSpPr txBox="1"/>
          <p:nvPr>
            <p:ph type="title"/>
          </p:nvPr>
        </p:nvSpPr>
        <p:spPr>
          <a:prstGeom prst="rect">
            <a:avLst/>
          </a:prstGeom>
        </p:spPr>
        <p:txBody>
          <a:bodyPr/>
          <a:lstStyle/>
          <a:p>
            <a:pPr/>
            <a:r>
              <a:t>Title Text</a:t>
            </a:r>
          </a:p>
        </p:txBody>
      </p:sp>
      <p:sp>
        <p:nvSpPr>
          <p:cNvPr id="75" name="Body Level One…"/>
          <p:cNvSpPr txBox="1"/>
          <p:nvPr>
            <p:ph type="body" sz="quarter" idx="1"/>
          </p:nvPr>
        </p:nvSpPr>
        <p:spPr>
          <a:xfrm>
            <a:off x="5816203" y="3857625"/>
            <a:ext cx="6858001" cy="8215313"/>
          </a:xfrm>
          <a:prstGeom prst="rect">
            <a:avLst/>
          </a:prstGeom>
        </p:spPr>
        <p:txBody>
          <a:bodyPr/>
          <a:lstStyle>
            <a:lvl1pPr marL="568960" indent="-568960">
              <a:spcBef>
                <a:spcPts val="5600"/>
              </a:spcBef>
              <a:buBlip>
                <a:blip r:embed="rId2"/>
              </a:buBlip>
              <a:defRPr sz="4200"/>
            </a:lvl1pPr>
            <a:lvl2pPr marL="975360" indent="-568960">
              <a:spcBef>
                <a:spcPts val="5600"/>
              </a:spcBef>
              <a:buBlip>
                <a:blip r:embed="rId2"/>
              </a:buBlip>
              <a:defRPr sz="4200"/>
            </a:lvl2pPr>
            <a:lvl3pPr marL="1381760" indent="-568960">
              <a:spcBef>
                <a:spcPts val="5600"/>
              </a:spcBef>
              <a:buBlip>
                <a:blip r:embed="rId2"/>
              </a:buBlip>
              <a:defRPr sz="4200"/>
            </a:lvl3pPr>
            <a:lvl4pPr marL="1788160" indent="-568960">
              <a:spcBef>
                <a:spcPts val="5600"/>
              </a:spcBef>
              <a:buBlip>
                <a:blip r:embed="rId2"/>
              </a:buBlip>
              <a:defRPr sz="4200"/>
            </a:lvl4pPr>
            <a:lvl5pPr marL="2194560" indent="-568960">
              <a:spcBef>
                <a:spcPts val="56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Photo Vertical">
    <p:spTree>
      <p:nvGrpSpPr>
        <p:cNvPr id="1" name=""/>
        <p:cNvGrpSpPr/>
        <p:nvPr/>
      </p:nvGrpSpPr>
      <p:grpSpPr>
        <a:xfrm>
          <a:off x="0" y="0"/>
          <a:ext cx="0" cy="0"/>
          <a:chOff x="0" y="0"/>
          <a:chExt cx="0" cy="0"/>
        </a:xfrm>
      </p:grpSpPr>
      <p:sp>
        <p:nvSpPr>
          <p:cNvPr id="83" name="Image"/>
          <p:cNvSpPr/>
          <p:nvPr>
            <p:ph type="pic" sz="half" idx="21"/>
          </p:nvPr>
        </p:nvSpPr>
        <p:spPr>
          <a:xfrm>
            <a:off x="8634203" y="3068286"/>
            <a:ext cx="11412141" cy="7592408"/>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xfrm>
            <a:off x="4601765" y="2803921"/>
            <a:ext cx="8858251" cy="4393408"/>
          </a:xfrm>
          <a:prstGeom prst="rect">
            <a:avLst/>
          </a:prstGeom>
        </p:spPr>
        <p:txBody>
          <a:bodyPr anchor="b"/>
          <a:lstStyle/>
          <a:p>
            <a:pPr/>
            <a:r>
              <a:t>Title Text</a:t>
            </a:r>
          </a:p>
        </p:txBody>
      </p:sp>
      <p:sp>
        <p:nvSpPr>
          <p:cNvPr id="85" name="Body Level One…"/>
          <p:cNvSpPr txBox="1"/>
          <p:nvPr>
            <p:ph type="body" sz="quarter" idx="1"/>
          </p:nvPr>
        </p:nvSpPr>
        <p:spPr>
          <a:xfrm>
            <a:off x="4601765" y="7393781"/>
            <a:ext cx="8858251" cy="4018360"/>
          </a:xfrm>
          <a:prstGeom prst="rect">
            <a:avLst/>
          </a:prstGeom>
        </p:spPr>
        <p:txBody>
          <a:bodyPr anchor="t"/>
          <a:lstStyle>
            <a:lvl1pPr marL="0" indent="0" algn="ctr">
              <a:spcBef>
                <a:spcPts val="0"/>
              </a:spcBef>
              <a:buSzTx/>
              <a:buNone/>
              <a:defRPr>
                <a:effectLst>
                  <a:outerShdw sx="100000" sy="100000" kx="0" ky="0" algn="b" rotWithShape="0" blurRad="25400" dist="25400" dir="2700000">
                    <a:srgbClr val="FFFFFF">
                      <a:alpha val="50000"/>
                    </a:srgbClr>
                  </a:outerShdw>
                </a:effectLst>
              </a:defRPr>
            </a:lvl1pPr>
            <a:lvl2pPr marL="0" indent="228600" algn="ctr">
              <a:spcBef>
                <a:spcPts val="0"/>
              </a:spcBef>
              <a:buSzTx/>
              <a:buNone/>
              <a:defRPr>
                <a:effectLst>
                  <a:outerShdw sx="100000" sy="100000" kx="0" ky="0" algn="b" rotWithShape="0" blurRad="25400" dist="25400" dir="2700000">
                    <a:srgbClr val="FFFFFF">
                      <a:alpha val="50000"/>
                    </a:srgbClr>
                  </a:outerShdw>
                </a:effectLst>
              </a:defRPr>
            </a:lvl2pPr>
            <a:lvl3pPr marL="0" indent="457200" algn="ctr">
              <a:spcBef>
                <a:spcPts val="0"/>
              </a:spcBef>
              <a:buSzTx/>
              <a:buNone/>
              <a:defRPr>
                <a:effectLst>
                  <a:outerShdw sx="100000" sy="100000" kx="0" ky="0" algn="b" rotWithShape="0" blurRad="25400" dist="25400" dir="2700000">
                    <a:srgbClr val="FFFFFF">
                      <a:alpha val="50000"/>
                    </a:srgbClr>
                  </a:outerShdw>
                </a:effectLst>
              </a:defRPr>
            </a:lvl3pPr>
            <a:lvl4pPr marL="0" indent="685800" algn="ctr">
              <a:spcBef>
                <a:spcPts val="0"/>
              </a:spcBef>
              <a:buSzTx/>
              <a:buNone/>
              <a:defRPr>
                <a:effectLst>
                  <a:outerShdw sx="100000" sy="100000" kx="0" ky="0" algn="b" rotWithShape="0" blurRad="25400" dist="25400" dir="2700000">
                    <a:srgbClr val="FFFFFF">
                      <a:alpha val="50000"/>
                    </a:srgbClr>
                  </a:outerShdw>
                </a:effectLst>
              </a:defRPr>
            </a:lvl4pPr>
            <a:lvl5pPr marL="0" indent="914400" algn="ctr">
              <a:spcBef>
                <a:spcPts val="0"/>
              </a:spcBef>
              <a:buSzTx/>
              <a:buNone/>
              <a:defRPr>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5798343" y="2339578"/>
            <a:ext cx="13716001" cy="901898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5816203" y="214312"/>
            <a:ext cx="13716001" cy="364331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4" name="Slide Number"/>
          <p:cNvSpPr txBox="1"/>
          <p:nvPr>
            <p:ph type="sldNum" sz="quarter" idx="2"/>
          </p:nvPr>
        </p:nvSpPr>
        <p:spPr>
          <a:xfrm>
            <a:off x="20169295" y="12894468"/>
            <a:ext cx="607493" cy="628019"/>
          </a:xfrm>
          <a:prstGeom prst="rect">
            <a:avLst/>
          </a:prstGeom>
          <a:ln w="12700">
            <a:miter lim="400000"/>
          </a:ln>
        </p:spPr>
        <p:txBody>
          <a:bodyPr wrap="none" lIns="71437" tIns="71437" rIns="71437" bIns="71437">
            <a:spAutoFit/>
          </a:bodyPr>
          <a:lstStyle>
            <a:lvl1pPr algn="r">
              <a:defRPr sz="3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1pPr>
      <a:lvl2pPr marL="0" marR="0" indent="2286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2pPr>
      <a:lvl3pPr marL="0" marR="0" indent="4572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3pPr>
      <a:lvl4pPr marL="0" marR="0" indent="6858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4pPr>
      <a:lvl5pPr marL="0" marR="0" indent="9144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5pPr>
      <a:lvl6pPr marL="0" marR="0" indent="11430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6pPr>
      <a:lvl7pPr marL="0" marR="0" indent="13716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7pPr>
      <a:lvl8pPr marL="0" marR="0" indent="16002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8pPr>
      <a:lvl9pPr marL="0" marR="0" indent="18288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9pPr>
    </p:titleStyle>
    <p:bodyStyle>
      <a:lvl1pPr marL="7645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1pPr>
      <a:lvl2pPr marL="13106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2pPr>
      <a:lvl3pPr marL="18567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3pPr>
      <a:lvl4pPr marL="24028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4pPr>
      <a:lvl5pPr marL="29489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5pPr>
      <a:lvl6pPr marL="34950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6pPr>
      <a:lvl7pPr marL="40411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7pPr>
      <a:lvl8pPr marL="45872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8pPr>
      <a:lvl9pPr marL="51333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9pPr>
    </p:bodyStyle>
    <p:otherStyle>
      <a:lvl1pPr marL="0" marR="0" indent="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1pPr>
      <a:lvl2pPr marL="0" marR="0" indent="2286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2pPr>
      <a:lvl3pPr marL="0" marR="0" indent="4572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3pPr>
      <a:lvl4pPr marL="0" marR="0" indent="6858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4pPr>
      <a:lvl5pPr marL="0" marR="0" indent="9144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5pPr>
      <a:lvl6pPr marL="0" marR="0" indent="11430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6pPr>
      <a:lvl7pPr marL="0" marR="0" indent="13716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7pPr>
      <a:lvl8pPr marL="0" marR="0" indent="16002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8pPr>
      <a:lvl9pPr marL="0" marR="0" indent="18288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Wikipedia:Text_of_Creative_Commons_Attribution-ShareAlike_3.0_Unported_License"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youtube.com/watch?v=wJyUtbn0O5Y" TargetMode="External"/><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3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3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3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 Id="rId3" Type="http://schemas.openxmlformats.org/officeDocument/2006/relationships/image" Target="../media/image3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4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49.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image" Target="../media/image8.png"/><Relationship Id="rId5" Type="http://schemas.openxmlformats.org/officeDocument/2006/relationships/image" Target="../media/image2.tif"/><Relationship Id="rId6" Type="http://schemas.openxmlformats.org/officeDocument/2006/relationships/image" Target="../media/image3.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Introduction to Bioinformatics"/>
          <p:cNvSpPr txBox="1"/>
          <p:nvPr>
            <p:ph type="ctrTitle"/>
          </p:nvPr>
        </p:nvSpPr>
        <p:spPr>
          <a:xfrm>
            <a:off x="5100034" y="2482453"/>
            <a:ext cx="14716126" cy="2178844"/>
          </a:xfrm>
          <a:prstGeom prst="rect">
            <a:avLst/>
          </a:prstGeom>
        </p:spPr>
        <p:txBody>
          <a:bodyPr/>
          <a:lstStyle>
            <a:lvl1pPr defTabSz="321468">
              <a:tabLst>
                <a:tab pos="1041400" algn="l"/>
              </a:tabLst>
              <a:defRPr sz="6600">
                <a:effectLst>
                  <a:outerShdw sx="100000" sy="100000" kx="0" ky="0" algn="b" rotWithShape="0" blurRad="12700" dist="12700" dir="2700000">
                    <a:srgbClr val="FFFFFF">
                      <a:alpha val="50000"/>
                    </a:srgbClr>
                  </a:outerShdw>
                </a:effectLst>
              </a:defRPr>
            </a:lvl1pPr>
          </a:lstStyle>
          <a:p>
            <a:pPr/>
            <a:r>
              <a:t>Introduction to Bioinformatics</a:t>
            </a:r>
          </a:p>
        </p:txBody>
      </p:sp>
      <p:sp>
        <p:nvSpPr>
          <p:cNvPr id="138" name="Ali Sharifi-Zarchi"/>
          <p:cNvSpPr txBox="1"/>
          <p:nvPr>
            <p:ph type="subTitle" sz="quarter" idx="1"/>
          </p:nvPr>
        </p:nvSpPr>
        <p:spPr>
          <a:xfrm>
            <a:off x="5100034" y="7875984"/>
            <a:ext cx="14716126" cy="2178845"/>
          </a:xfrm>
          <a:prstGeom prst="rect">
            <a:avLst/>
          </a:prstGeom>
        </p:spPr>
        <p:txBody>
          <a:bodyPr/>
          <a:lstStyle/>
          <a:p>
            <a:pPr/>
            <a:r>
              <a:t>Ali Sharifi-Zarchi</a:t>
            </a:r>
          </a:p>
        </p:txBody>
      </p:sp>
      <p:sp>
        <p:nvSpPr>
          <p:cNvPr id="139" name="In the name of the most high"/>
          <p:cNvSpPr txBox="1"/>
          <p:nvPr/>
        </p:nvSpPr>
        <p:spPr>
          <a:xfrm>
            <a:off x="9089498" y="566854"/>
            <a:ext cx="6737198" cy="7772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In the name of the most high</a:t>
            </a:r>
          </a:p>
        </p:txBody>
      </p:sp>
      <p:sp>
        <p:nvSpPr>
          <p:cNvPr id="140" name="Department of Computer Engineering, Sharif University of Technology"/>
          <p:cNvSpPr txBox="1"/>
          <p:nvPr/>
        </p:nvSpPr>
        <p:spPr>
          <a:xfrm>
            <a:off x="4376375" y="8851960"/>
            <a:ext cx="16163443" cy="142494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Department of Computer Engineering, Sharif University of Technology</a:t>
            </a:r>
          </a:p>
        </p:txBody>
      </p:sp>
      <p:sp>
        <p:nvSpPr>
          <p:cNvPr id="141" name="The contents including images and videos are from Bruce Alberts et al. Essential Cell Biology,…"/>
          <p:cNvSpPr txBox="1"/>
          <p:nvPr/>
        </p:nvSpPr>
        <p:spPr>
          <a:xfrm>
            <a:off x="4194194" y="11561777"/>
            <a:ext cx="16527806" cy="16186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pPr>
            <a:r>
              <a:t>The contents including images and videos are from Bruce Alberts et al. Essential Cell Biology, </a:t>
            </a:r>
          </a:p>
          <a:p>
            <a:pPr>
              <a:defRPr sz="3200"/>
            </a:pPr>
            <a:r>
              <a:t>unless indicated separately. </a:t>
            </a:r>
          </a:p>
          <a:p>
            <a:pPr>
              <a:defRPr b="1" sz="3200"/>
            </a:pPr>
            <a:r>
              <a:t>These s</a:t>
            </a:r>
            <a:r>
              <a:rPr>
                <a:solidFill>
                  <a:srgbClr val="323333"/>
                </a:solidFill>
              </a:rPr>
              <a:t>lides are available under the </a:t>
            </a:r>
            <a:r>
              <a:rPr>
                <a:hlinkClick r:id="rId2" invalidUrl="" action="" tgtFrame="" tooltip="" history="1" highlightClick="0" endSnd="0"/>
              </a:rPr>
              <a:t>Creative Commons Attribution License</a:t>
            </a:r>
            <a:r>
              <a:t>.</a:t>
            </a:r>
          </a:p>
        </p:txBody>
      </p:sp>
      <p:sp>
        <p:nvSpPr>
          <p:cNvPr id="142" name="Structure of Cells"/>
          <p:cNvSpPr txBox="1"/>
          <p:nvPr/>
        </p:nvSpPr>
        <p:spPr>
          <a:xfrm>
            <a:off x="5100034" y="3777795"/>
            <a:ext cx="14716126" cy="40522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tabLst>
                <a:tab pos="2095500" algn="l"/>
              </a:tabLst>
              <a:defRPr sz="13200">
                <a:effectLst>
                  <a:outerShdw sx="100000" sy="100000" kx="0" ky="0" algn="b" rotWithShape="0" blurRad="25400" dist="25400" dir="2700000">
                    <a:srgbClr val="FFFFFF">
                      <a:alpha val="50000"/>
                    </a:srgbClr>
                  </a:outerShdw>
                </a:effectLst>
              </a:defRPr>
            </a:lvl1pPr>
          </a:lstStyle>
          <a:p>
            <a:pPr/>
            <a:r>
              <a:t>Structure of Cells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Kingdoms of Life"/>
          <p:cNvSpPr txBox="1"/>
          <p:nvPr>
            <p:ph type="title"/>
          </p:nvPr>
        </p:nvSpPr>
        <p:spPr>
          <a:prstGeom prst="rect">
            <a:avLst/>
          </a:prstGeom>
        </p:spPr>
        <p:txBody>
          <a:bodyPr/>
          <a:lstStyle/>
          <a:p>
            <a:pPr/>
            <a:r>
              <a:t>Kingdoms of Life</a:t>
            </a:r>
          </a:p>
        </p:txBody>
      </p:sp>
      <p:sp>
        <p:nvSpPr>
          <p:cNvPr id="179" name="Procaryotes…"/>
          <p:cNvSpPr txBox="1"/>
          <p:nvPr>
            <p:ph type="body" sz="half" idx="1"/>
          </p:nvPr>
        </p:nvSpPr>
        <p:spPr>
          <a:prstGeom prst="rect">
            <a:avLst/>
          </a:prstGeom>
        </p:spPr>
        <p:txBody>
          <a:bodyPr/>
          <a:lstStyle/>
          <a:p>
            <a:pPr marL="535178" indent="-535178" defTabSz="450056">
              <a:spcBef>
                <a:spcPts val="4900"/>
              </a:spcBef>
              <a:buBlip>
                <a:blip r:embed="rId3"/>
              </a:buBlip>
              <a:defRPr sz="3920"/>
            </a:pPr>
            <a:r>
              <a:t>Procaryotes</a:t>
            </a:r>
          </a:p>
          <a:p>
            <a:pPr lvl="1" marL="917448" indent="-535178" defTabSz="450056">
              <a:spcBef>
                <a:spcPts val="4900"/>
              </a:spcBef>
              <a:buSzPct val="95000"/>
              <a:buChar char="•"/>
              <a:defRPr sz="3920"/>
            </a:pPr>
            <a:r>
              <a:t>Bacteria</a:t>
            </a:r>
          </a:p>
          <a:p>
            <a:pPr lvl="1" marL="917448" indent="-535178" defTabSz="450056">
              <a:spcBef>
                <a:spcPts val="4900"/>
              </a:spcBef>
              <a:buSzPct val="95000"/>
              <a:buChar char="•"/>
              <a:defRPr sz="3920"/>
            </a:pPr>
            <a:r>
              <a:t>Archaea</a:t>
            </a:r>
          </a:p>
          <a:p>
            <a:pPr marL="535178" indent="-535178" defTabSz="450056">
              <a:spcBef>
                <a:spcPts val="4900"/>
              </a:spcBef>
              <a:buBlip>
                <a:blip r:embed="rId3"/>
              </a:buBlip>
              <a:defRPr sz="3920"/>
            </a:pPr>
            <a:r>
              <a:t>Eucaryotes</a:t>
            </a:r>
          </a:p>
          <a:p>
            <a:pPr lvl="1" marL="917448" indent="-535178" defTabSz="450056">
              <a:spcBef>
                <a:spcPts val="4900"/>
              </a:spcBef>
              <a:buSzPct val="95000"/>
              <a:buChar char="•"/>
              <a:defRPr sz="3920"/>
            </a:pPr>
            <a:r>
              <a:t>Animals</a:t>
            </a:r>
          </a:p>
          <a:p>
            <a:pPr lvl="1" marL="917448" indent="-535178" defTabSz="450056">
              <a:spcBef>
                <a:spcPts val="4900"/>
              </a:spcBef>
              <a:buSzPct val="95000"/>
              <a:buChar char="•"/>
              <a:defRPr sz="3920"/>
            </a:pPr>
            <a:r>
              <a:t>Plants</a:t>
            </a:r>
          </a:p>
          <a:p>
            <a:pPr lvl="1" marL="917448" indent="-535178" defTabSz="450056">
              <a:spcBef>
                <a:spcPts val="4900"/>
              </a:spcBef>
              <a:buSzPct val="95000"/>
              <a:buChar char="•"/>
              <a:defRPr sz="3920"/>
            </a:pPr>
            <a:r>
              <a:t>Fungi</a:t>
            </a:r>
          </a:p>
        </p:txBody>
      </p:sp>
      <p:pic>
        <p:nvPicPr>
          <p:cNvPr id="180" name="Image" descr="Image"/>
          <p:cNvPicPr>
            <a:picLocks noChangeAspect="1"/>
          </p:cNvPicPr>
          <p:nvPr/>
        </p:nvPicPr>
        <p:blipFill>
          <a:blip r:embed="rId4">
            <a:extLst/>
          </a:blip>
          <a:stretch>
            <a:fillRect/>
          </a:stretch>
        </p:blipFill>
        <p:spPr>
          <a:xfrm>
            <a:off x="9450330" y="4073638"/>
            <a:ext cx="11477080" cy="751029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Procaryotes"/>
          <p:cNvSpPr txBox="1"/>
          <p:nvPr>
            <p:ph type="title"/>
          </p:nvPr>
        </p:nvSpPr>
        <p:spPr>
          <a:prstGeom prst="rect">
            <a:avLst/>
          </a:prstGeom>
        </p:spPr>
        <p:txBody>
          <a:bodyPr/>
          <a:lstStyle/>
          <a:p>
            <a:pPr/>
            <a:r>
              <a:t>Procaryotes</a:t>
            </a:r>
          </a:p>
        </p:txBody>
      </p:sp>
      <p:sp>
        <p:nvSpPr>
          <p:cNvPr id="185" name="Mostly, single-celled organisms…"/>
          <p:cNvSpPr txBox="1"/>
          <p:nvPr>
            <p:ph type="body" sz="half" idx="1"/>
          </p:nvPr>
        </p:nvSpPr>
        <p:spPr>
          <a:prstGeom prst="rect">
            <a:avLst/>
          </a:prstGeom>
        </p:spPr>
        <p:txBody>
          <a:bodyPr/>
          <a:lstStyle/>
          <a:p>
            <a:pPr marL="703376" indent="-703376" defTabSz="591502">
              <a:spcBef>
                <a:spcPts val="6400"/>
              </a:spcBef>
              <a:buBlip>
                <a:blip r:embed="rId2"/>
              </a:buBlip>
              <a:defRPr sz="5152"/>
            </a:pPr>
            <a:r>
              <a:t>Mostly, </a:t>
            </a:r>
            <a:r>
              <a:rPr>
                <a:solidFill>
                  <a:schemeClr val="accent5">
                    <a:satOff val="3041"/>
                    <a:lumOff val="6293"/>
                  </a:schemeClr>
                </a:solidFill>
              </a:rPr>
              <a:t>single</a:t>
            </a:r>
            <a:r>
              <a:t>-celled organisms</a:t>
            </a:r>
          </a:p>
          <a:p>
            <a:pPr marL="703376" indent="-703376" defTabSz="591502">
              <a:spcBef>
                <a:spcPts val="6400"/>
              </a:spcBef>
              <a:buBlip>
                <a:blip r:embed="rId2"/>
              </a:buBlip>
              <a:defRPr sz="5152"/>
            </a:pPr>
            <a:r>
              <a:t>Some </a:t>
            </a:r>
            <a:r>
              <a:rPr>
                <a:solidFill>
                  <a:schemeClr val="accent5">
                    <a:satOff val="3041"/>
                    <a:lumOff val="6293"/>
                  </a:schemeClr>
                </a:solidFill>
              </a:rPr>
              <a:t>join</a:t>
            </a:r>
            <a:r>
              <a:t> together to form chains or clusters</a:t>
            </a:r>
          </a:p>
          <a:p>
            <a:pPr marL="703376" indent="-703376" defTabSz="591502">
              <a:spcBef>
                <a:spcPts val="6400"/>
              </a:spcBef>
              <a:buBlip>
                <a:blip r:embed="rId2"/>
              </a:buBlip>
              <a:defRPr sz="5152"/>
            </a:pPr>
            <a:r>
              <a:t>In shape and structure: </a:t>
            </a:r>
            <a:r>
              <a:rPr>
                <a:solidFill>
                  <a:schemeClr val="accent5">
                    <a:satOff val="3041"/>
                    <a:lumOff val="6293"/>
                  </a:schemeClr>
                </a:solidFill>
              </a:rPr>
              <a:t>simple</a:t>
            </a:r>
            <a:r>
              <a:t> and limited</a:t>
            </a:r>
          </a:p>
          <a:p>
            <a:pPr marL="703376" indent="-703376" defTabSz="591502">
              <a:spcBef>
                <a:spcPts val="6400"/>
              </a:spcBef>
              <a:buBlip>
                <a:blip r:embed="rId2"/>
              </a:buBlip>
              <a:defRPr sz="5152"/>
            </a:pPr>
            <a:r>
              <a:t>In </a:t>
            </a:r>
            <a:r>
              <a:rPr>
                <a:solidFill>
                  <a:schemeClr val="accent5">
                    <a:satOff val="3041"/>
                    <a:lumOff val="6293"/>
                  </a:schemeClr>
                </a:solidFill>
              </a:rPr>
              <a:t>chemistry</a:t>
            </a:r>
            <a:r>
              <a:t>: Most diverse and </a:t>
            </a:r>
            <a:r>
              <a:rPr>
                <a:solidFill>
                  <a:schemeClr val="accent5">
                    <a:satOff val="3041"/>
                    <a:lumOff val="6293"/>
                  </a:schemeClr>
                </a:solidFill>
              </a:rPr>
              <a:t>inventive</a:t>
            </a:r>
            <a:r>
              <a:t> class</a:t>
            </a:r>
          </a:p>
          <a:p>
            <a:pPr marL="703376" indent="-703376" defTabSz="591502">
              <a:spcBef>
                <a:spcPts val="6400"/>
              </a:spcBef>
              <a:buBlip>
                <a:blip r:embed="rId2"/>
              </a:buBlip>
              <a:defRPr sz="5152"/>
            </a:pPr>
            <a:r>
              <a:t>From hot puddles of </a:t>
            </a:r>
            <a:r>
              <a:rPr>
                <a:solidFill>
                  <a:schemeClr val="accent5">
                    <a:satOff val="3041"/>
                    <a:lumOff val="6293"/>
                  </a:schemeClr>
                </a:solidFill>
              </a:rPr>
              <a:t>volcanic muds</a:t>
            </a:r>
            <a:r>
              <a:t>, to interiors of other living cells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8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rocaryotes"/>
          <p:cNvSpPr txBox="1"/>
          <p:nvPr>
            <p:ph type="title"/>
          </p:nvPr>
        </p:nvSpPr>
        <p:spPr>
          <a:prstGeom prst="rect">
            <a:avLst/>
          </a:prstGeom>
        </p:spPr>
        <p:txBody>
          <a:bodyPr/>
          <a:lstStyle/>
          <a:p>
            <a:pPr/>
            <a:r>
              <a:t>Procaryotes</a:t>
            </a:r>
          </a:p>
        </p:txBody>
      </p:sp>
      <p:sp>
        <p:nvSpPr>
          <p:cNvPr id="188" name="Vastly outnumber other living organisms on Earth…"/>
          <p:cNvSpPr txBox="1"/>
          <p:nvPr>
            <p:ph type="body" sz="half" idx="1"/>
          </p:nvPr>
        </p:nvSpPr>
        <p:spPr>
          <a:prstGeom prst="rect">
            <a:avLst/>
          </a:prstGeom>
        </p:spPr>
        <p:txBody>
          <a:bodyPr/>
          <a:lstStyle/>
          <a:p>
            <a:pPr>
              <a:buBlip>
                <a:blip r:embed="rId2"/>
              </a:buBlip>
            </a:pPr>
            <a:r>
              <a:t>Vastly </a:t>
            </a:r>
            <a:r>
              <a:rPr>
                <a:solidFill>
                  <a:schemeClr val="accent5">
                    <a:satOff val="3041"/>
                    <a:lumOff val="6293"/>
                  </a:schemeClr>
                </a:solidFill>
              </a:rPr>
              <a:t>outnumber</a:t>
            </a:r>
            <a:r>
              <a:t> other living organisms on Earth</a:t>
            </a:r>
          </a:p>
          <a:p>
            <a:pPr>
              <a:buBlip>
                <a:blip r:embed="rId2"/>
              </a:buBlip>
            </a:pPr>
            <a:r>
              <a:t>Some are </a:t>
            </a:r>
            <a:r>
              <a:rPr>
                <a:solidFill>
                  <a:schemeClr val="accent5">
                    <a:satOff val="3041"/>
                    <a:lumOff val="6293"/>
                  </a:schemeClr>
                </a:solidFill>
              </a:rPr>
              <a:t>aerobic</a:t>
            </a:r>
            <a:r>
              <a:t>, using oxygen to oxidize food molecules </a:t>
            </a:r>
          </a:p>
          <a:p>
            <a:pPr>
              <a:buBlip>
                <a:blip r:embed="rId2"/>
              </a:buBlip>
            </a:pPr>
            <a:r>
              <a:t>Some are strictly </a:t>
            </a:r>
            <a:r>
              <a:rPr>
                <a:solidFill>
                  <a:schemeClr val="accent5">
                    <a:satOff val="3041"/>
                    <a:lumOff val="6293"/>
                  </a:schemeClr>
                </a:solidFill>
              </a:rPr>
              <a:t>anaerobic</a:t>
            </a:r>
            <a:r>
              <a:t> and are </a:t>
            </a:r>
            <a:r>
              <a:rPr>
                <a:solidFill>
                  <a:schemeClr val="accent5">
                    <a:satOff val="3041"/>
                    <a:lumOff val="6293"/>
                  </a:schemeClr>
                </a:solidFill>
              </a:rPr>
              <a:t>killed</a:t>
            </a:r>
            <a:r>
              <a:t> by the slightest exposure to oxygen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8">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8"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s of Bacteria"/>
          <p:cNvSpPr txBox="1"/>
          <p:nvPr>
            <p:ph type="title"/>
          </p:nvPr>
        </p:nvSpPr>
        <p:spPr>
          <a:prstGeom prst="rect">
            <a:avLst/>
          </a:prstGeom>
        </p:spPr>
        <p:txBody>
          <a:bodyPr/>
          <a:lstStyle/>
          <a:p>
            <a:pPr/>
            <a:r>
              <a:t>Shapes of Bacteria</a:t>
            </a:r>
          </a:p>
        </p:txBody>
      </p:sp>
      <p:pic>
        <p:nvPicPr>
          <p:cNvPr id="191" name="Image" descr="Image"/>
          <p:cNvPicPr>
            <a:picLocks noChangeAspect="1"/>
          </p:cNvPicPr>
          <p:nvPr/>
        </p:nvPicPr>
        <p:blipFill>
          <a:blip r:embed="rId3">
            <a:extLst/>
          </a:blip>
          <a:stretch>
            <a:fillRect/>
          </a:stretch>
        </p:blipFill>
        <p:spPr>
          <a:xfrm>
            <a:off x="5173372" y="3340486"/>
            <a:ext cx="14965942" cy="5139584"/>
          </a:xfrm>
          <a:prstGeom prst="rect">
            <a:avLst/>
          </a:prstGeom>
          <a:ln w="12700">
            <a:miter lim="400000"/>
          </a:ln>
        </p:spPr>
      </p:pic>
      <p:pic>
        <p:nvPicPr>
          <p:cNvPr id="192" name="Image" descr="Image"/>
          <p:cNvPicPr>
            <a:picLocks noChangeAspect="1"/>
          </p:cNvPicPr>
          <p:nvPr/>
        </p:nvPicPr>
        <p:blipFill>
          <a:blip r:embed="rId4">
            <a:extLst/>
          </a:blip>
          <a:stretch>
            <a:fillRect/>
          </a:stretch>
        </p:blipFill>
        <p:spPr>
          <a:xfrm>
            <a:off x="7496402" y="8745497"/>
            <a:ext cx="10319884" cy="493250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Prokaryotic Metabolism"/>
          <p:cNvSpPr txBox="1"/>
          <p:nvPr>
            <p:ph type="title"/>
          </p:nvPr>
        </p:nvSpPr>
        <p:spPr>
          <a:prstGeom prst="rect">
            <a:avLst/>
          </a:prstGeom>
        </p:spPr>
        <p:txBody>
          <a:bodyPr/>
          <a:lstStyle/>
          <a:p>
            <a:pPr/>
            <a:r>
              <a:t>Prokaryotic Metabolism</a:t>
            </a:r>
          </a:p>
        </p:txBody>
      </p:sp>
      <p:sp>
        <p:nvSpPr>
          <p:cNvPr id="197" name="Virtually any organic material, from wood to petroleum, can be used as food by one sort of bacterium or another…"/>
          <p:cNvSpPr txBox="1"/>
          <p:nvPr>
            <p:ph type="body" sz="half" idx="1"/>
          </p:nvPr>
        </p:nvSpPr>
        <p:spPr>
          <a:prstGeom prst="rect">
            <a:avLst/>
          </a:prstGeom>
        </p:spPr>
        <p:txBody>
          <a:bodyPr/>
          <a:lstStyle/>
          <a:p>
            <a:pPr>
              <a:buBlip>
                <a:blip r:embed="rId2"/>
              </a:buBlip>
            </a:pPr>
            <a:r>
              <a:t>Virtually </a:t>
            </a:r>
            <a:r>
              <a:rPr>
                <a:solidFill>
                  <a:schemeClr val="accent5">
                    <a:satOff val="3041"/>
                    <a:lumOff val="6293"/>
                  </a:schemeClr>
                </a:solidFill>
              </a:rPr>
              <a:t>any organic material</a:t>
            </a:r>
            <a:r>
              <a:t>, from wood to petroleum, can be used as food by one sort of bacterium or another </a:t>
            </a:r>
          </a:p>
          <a:p>
            <a:pPr>
              <a:buBlip>
                <a:blip r:embed="rId2"/>
              </a:buBlip>
            </a:pPr>
            <a:r>
              <a:t>Some procaryotes can live entirely on </a:t>
            </a:r>
            <a:r>
              <a:rPr>
                <a:solidFill>
                  <a:schemeClr val="accent5">
                    <a:satOff val="3041"/>
                    <a:lumOff val="6293"/>
                  </a:schemeClr>
                </a:solidFill>
              </a:rPr>
              <a:t>inorganic substances</a:t>
            </a:r>
            <a:r>
              <a:t>: CO2, N2, O2, H2, S and P from air, water and inorganic material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7">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7"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rokaryotic Sources of Energy"/>
          <p:cNvSpPr txBox="1"/>
          <p:nvPr>
            <p:ph type="title"/>
          </p:nvPr>
        </p:nvSpPr>
        <p:spPr>
          <a:prstGeom prst="rect">
            <a:avLst/>
          </a:prstGeom>
        </p:spPr>
        <p:txBody>
          <a:bodyPr/>
          <a:lstStyle/>
          <a:p>
            <a:pPr/>
            <a:r>
              <a:t>Prokaryotic Sources of Energy</a:t>
            </a:r>
          </a:p>
        </p:txBody>
      </p:sp>
      <p:sp>
        <p:nvSpPr>
          <p:cNvPr id="200" name="Some do photosynthesis: getting energy from sunlight"/>
          <p:cNvSpPr txBox="1"/>
          <p:nvPr>
            <p:ph type="body" sz="quarter" idx="1"/>
          </p:nvPr>
        </p:nvSpPr>
        <p:spPr>
          <a:xfrm>
            <a:off x="5816203" y="3857625"/>
            <a:ext cx="13716001" cy="2809898"/>
          </a:xfrm>
          <a:prstGeom prst="rect">
            <a:avLst/>
          </a:prstGeom>
        </p:spPr>
        <p:txBody>
          <a:bodyPr/>
          <a:lstStyle/>
          <a:p>
            <a:pPr>
              <a:buBlip>
                <a:blip r:embed="rId3"/>
              </a:buBlip>
            </a:pPr>
            <a:r>
              <a:t>Some do </a:t>
            </a:r>
            <a:r>
              <a:rPr>
                <a:solidFill>
                  <a:schemeClr val="accent5">
                    <a:satOff val="3041"/>
                    <a:lumOff val="6293"/>
                  </a:schemeClr>
                </a:solidFill>
              </a:rPr>
              <a:t>photosynthesis</a:t>
            </a:r>
            <a:r>
              <a:t>: getting energy from sunlight </a:t>
            </a:r>
          </a:p>
        </p:txBody>
      </p:sp>
      <p:pic>
        <p:nvPicPr>
          <p:cNvPr id="201" name="Image" descr="Image"/>
          <p:cNvPicPr>
            <a:picLocks noChangeAspect="1"/>
          </p:cNvPicPr>
          <p:nvPr/>
        </p:nvPicPr>
        <p:blipFill>
          <a:blip r:embed="rId4">
            <a:extLst/>
          </a:blip>
          <a:stretch>
            <a:fillRect/>
          </a:stretch>
        </p:blipFill>
        <p:spPr>
          <a:xfrm>
            <a:off x="7319709" y="6442138"/>
            <a:ext cx="10708988" cy="708774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0">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0"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Image" descr="Image"/>
          <p:cNvPicPr>
            <a:picLocks noChangeAspect="1"/>
          </p:cNvPicPr>
          <p:nvPr>
            <p:ph type="pic" idx="21"/>
          </p:nvPr>
        </p:nvPicPr>
        <p:blipFill>
          <a:blip r:embed="rId3">
            <a:extLst/>
          </a:blip>
          <a:srcRect l="7478" t="0" r="7478" b="0"/>
          <a:stretch>
            <a:fillRect/>
          </a:stretch>
        </p:blipFill>
        <p:spPr>
          <a:xfrm>
            <a:off x="13121246" y="4334882"/>
            <a:ext cx="6428358" cy="8987014"/>
          </a:xfrm>
          <a:prstGeom prst="rect">
            <a:avLst/>
          </a:prstGeom>
          <a:ln w="12700">
            <a:miter lim="400000"/>
          </a:ln>
        </p:spPr>
      </p:pic>
      <p:sp>
        <p:nvSpPr>
          <p:cNvPr id="206" name="Others derive energy from the chemical reactivity of inorganic substances in the environment"/>
          <p:cNvSpPr txBox="1"/>
          <p:nvPr>
            <p:ph type="body" sz="quarter" idx="1"/>
          </p:nvPr>
        </p:nvSpPr>
        <p:spPr>
          <a:xfrm>
            <a:off x="5816203" y="3857625"/>
            <a:ext cx="6858001" cy="7023509"/>
          </a:xfrm>
          <a:prstGeom prst="rect">
            <a:avLst/>
          </a:prstGeom>
        </p:spPr>
        <p:txBody>
          <a:bodyPr/>
          <a:lstStyle/>
          <a:p>
            <a:pPr marL="764540" indent="-764540">
              <a:spcBef>
                <a:spcPts val="7000"/>
              </a:spcBef>
              <a:buBlip>
                <a:blip r:embed="rId4"/>
              </a:buBlip>
              <a:defRPr sz="5600"/>
            </a:pPr>
          </a:p>
          <a:p>
            <a:pPr marL="764540" indent="-764540">
              <a:spcBef>
                <a:spcPts val="7000"/>
              </a:spcBef>
              <a:buBlip>
                <a:blip r:embed="rId4"/>
              </a:buBlip>
              <a:defRPr sz="5600"/>
            </a:pPr>
            <a:r>
              <a:t>Others derive energy from the </a:t>
            </a:r>
            <a:r>
              <a:rPr>
                <a:solidFill>
                  <a:schemeClr val="accent5">
                    <a:satOff val="3041"/>
                    <a:lumOff val="6293"/>
                  </a:schemeClr>
                </a:solidFill>
              </a:rPr>
              <a:t>chemical reactivity </a:t>
            </a:r>
            <a:r>
              <a:t>of inorganic substances in the environment </a:t>
            </a:r>
          </a:p>
        </p:txBody>
      </p:sp>
      <p:sp>
        <p:nvSpPr>
          <p:cNvPr id="207" name="Prokaryotic Sources of Energy"/>
          <p:cNvSpPr txBox="1"/>
          <p:nvPr>
            <p:ph type="title"/>
          </p:nvPr>
        </p:nvSpPr>
        <p:spPr>
          <a:prstGeom prst="rect">
            <a:avLst/>
          </a:prstGeom>
        </p:spPr>
        <p:txBody>
          <a:bodyPr/>
          <a:lstStyle/>
          <a:p>
            <a:pPr/>
            <a:r>
              <a:t>Prokaryotic Sources of Energy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Eucaryotes"/>
          <p:cNvSpPr txBox="1"/>
          <p:nvPr>
            <p:ph type="title"/>
          </p:nvPr>
        </p:nvSpPr>
        <p:spPr>
          <a:prstGeom prst="rect">
            <a:avLst/>
          </a:prstGeom>
        </p:spPr>
        <p:txBody>
          <a:bodyPr/>
          <a:lstStyle/>
          <a:p>
            <a:pPr/>
            <a:r>
              <a:t>Eucaryotes</a:t>
            </a:r>
          </a:p>
        </p:txBody>
      </p:sp>
      <p:sp>
        <p:nvSpPr>
          <p:cNvPr id="212" name="Eucaryotic cells, in general, are bigger and more elaborate than bacteria and archaea…"/>
          <p:cNvSpPr txBox="1"/>
          <p:nvPr>
            <p:ph type="body" sz="quarter" idx="1"/>
          </p:nvPr>
        </p:nvSpPr>
        <p:spPr>
          <a:xfrm>
            <a:off x="5816203" y="3857625"/>
            <a:ext cx="7935848" cy="8215313"/>
          </a:xfrm>
          <a:prstGeom prst="rect">
            <a:avLst/>
          </a:prstGeom>
        </p:spPr>
        <p:txBody>
          <a:bodyPr/>
          <a:lstStyle/>
          <a:p>
            <a:pPr marL="634568" indent="-634568" defTabSz="533638">
              <a:spcBef>
                <a:spcPts val="5800"/>
              </a:spcBef>
              <a:buBlip>
                <a:blip r:embed="rId2"/>
              </a:buBlip>
              <a:defRPr sz="4648"/>
            </a:pPr>
            <a:r>
              <a:t>Eucaryotic cells, in general, are </a:t>
            </a:r>
            <a:r>
              <a:rPr>
                <a:solidFill>
                  <a:schemeClr val="accent5">
                    <a:satOff val="3041"/>
                    <a:lumOff val="6293"/>
                  </a:schemeClr>
                </a:solidFill>
              </a:rPr>
              <a:t>bigger</a:t>
            </a:r>
            <a:r>
              <a:t> and more elaborate than bacteria and archaea </a:t>
            </a:r>
          </a:p>
          <a:p>
            <a:pPr marL="634568" indent="-634568" defTabSz="533638">
              <a:spcBef>
                <a:spcPts val="5800"/>
              </a:spcBef>
              <a:buBlip>
                <a:blip r:embed="rId2"/>
              </a:buBlip>
              <a:defRPr sz="4648"/>
            </a:pPr>
            <a:r>
              <a:t>Some live </a:t>
            </a:r>
            <a:r>
              <a:rPr>
                <a:solidFill>
                  <a:schemeClr val="accent5">
                    <a:satOff val="3041"/>
                    <a:lumOff val="6293"/>
                  </a:schemeClr>
                </a:solidFill>
              </a:rPr>
              <a:t>independent</a:t>
            </a:r>
            <a:r>
              <a:t> lives as single-celled organisms, such as amoebae and yeasts</a:t>
            </a:r>
          </a:p>
          <a:p>
            <a:pPr marL="634568" indent="-634568" defTabSz="533638">
              <a:spcBef>
                <a:spcPts val="5800"/>
              </a:spcBef>
              <a:buBlip>
                <a:blip r:embed="rId2"/>
              </a:buBlip>
              <a:defRPr sz="4648"/>
            </a:pPr>
            <a:r>
              <a:t>Others live in </a:t>
            </a:r>
            <a:r>
              <a:rPr>
                <a:solidFill>
                  <a:schemeClr val="accent5">
                    <a:satOff val="3041"/>
                    <a:lumOff val="6293"/>
                  </a:schemeClr>
                </a:solidFill>
              </a:rPr>
              <a:t>multicellular</a:t>
            </a:r>
            <a:r>
              <a:t> assemblies  </a:t>
            </a:r>
          </a:p>
        </p:txBody>
      </p:sp>
      <p:pic>
        <p:nvPicPr>
          <p:cNvPr id="213" name="Image" descr="Image"/>
          <p:cNvPicPr>
            <a:picLocks noChangeAspect="1"/>
          </p:cNvPicPr>
          <p:nvPr/>
        </p:nvPicPr>
        <p:blipFill>
          <a:blip r:embed="rId3">
            <a:extLst/>
          </a:blip>
          <a:stretch>
            <a:fillRect/>
          </a:stretch>
        </p:blipFill>
        <p:spPr>
          <a:xfrm>
            <a:off x="13950066" y="3705060"/>
            <a:ext cx="6223388" cy="962807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Nucleus: the information store of the Cell"/>
          <p:cNvSpPr txBox="1"/>
          <p:nvPr>
            <p:ph type="title"/>
          </p:nvPr>
        </p:nvSpPr>
        <p:spPr>
          <a:prstGeom prst="rect">
            <a:avLst/>
          </a:prstGeom>
        </p:spPr>
        <p:txBody>
          <a:bodyPr/>
          <a:lstStyle/>
          <a:p>
            <a:pPr/>
            <a:r>
              <a:t>Nucleus: the information store of the Cell </a:t>
            </a:r>
          </a:p>
        </p:txBody>
      </p:sp>
      <p:pic>
        <p:nvPicPr>
          <p:cNvPr id="216" name="Image" descr="Image"/>
          <p:cNvPicPr>
            <a:picLocks noChangeAspect="1"/>
          </p:cNvPicPr>
          <p:nvPr/>
        </p:nvPicPr>
        <p:blipFill>
          <a:blip r:embed="rId2">
            <a:extLst/>
          </a:blip>
          <a:stretch>
            <a:fillRect/>
          </a:stretch>
        </p:blipFill>
        <p:spPr>
          <a:xfrm>
            <a:off x="10836416" y="3846332"/>
            <a:ext cx="8683399" cy="8953593"/>
          </a:xfrm>
          <a:prstGeom prst="rect">
            <a:avLst/>
          </a:prstGeom>
          <a:ln w="12700">
            <a:miter lim="400000"/>
          </a:ln>
        </p:spPr>
      </p:pic>
      <p:pic>
        <p:nvPicPr>
          <p:cNvPr id="217" name="Image" descr="Image"/>
          <p:cNvPicPr>
            <a:picLocks noChangeAspect="1"/>
          </p:cNvPicPr>
          <p:nvPr/>
        </p:nvPicPr>
        <p:blipFill>
          <a:blip r:embed="rId3">
            <a:extLst/>
          </a:blip>
          <a:stretch>
            <a:fillRect/>
          </a:stretch>
        </p:blipFill>
        <p:spPr>
          <a:xfrm>
            <a:off x="6018126" y="7581638"/>
            <a:ext cx="4821133" cy="5218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Nucleus"/>
          <p:cNvSpPr txBox="1"/>
          <p:nvPr>
            <p:ph type="title"/>
          </p:nvPr>
        </p:nvSpPr>
        <p:spPr>
          <a:prstGeom prst="rect">
            <a:avLst/>
          </a:prstGeom>
        </p:spPr>
        <p:txBody>
          <a:bodyPr/>
          <a:lstStyle/>
          <a:p>
            <a:pPr/>
            <a:r>
              <a:t>Nucleus</a:t>
            </a:r>
          </a:p>
        </p:txBody>
      </p:sp>
      <p:pic>
        <p:nvPicPr>
          <p:cNvPr id="220" name="Image" descr="Image"/>
          <p:cNvPicPr>
            <a:picLocks noChangeAspect="1"/>
          </p:cNvPicPr>
          <p:nvPr/>
        </p:nvPicPr>
        <p:blipFill>
          <a:blip r:embed="rId3">
            <a:extLst/>
          </a:blip>
          <a:stretch>
            <a:fillRect/>
          </a:stretch>
        </p:blipFill>
        <p:spPr>
          <a:xfrm>
            <a:off x="5387916" y="3950269"/>
            <a:ext cx="14536855" cy="663124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Cells"/>
          <p:cNvSpPr txBox="1"/>
          <p:nvPr>
            <p:ph type="title"/>
          </p:nvPr>
        </p:nvSpPr>
        <p:spPr>
          <a:xfrm>
            <a:off x="5923359" y="5036343"/>
            <a:ext cx="13465970" cy="3643314"/>
          </a:xfrm>
          <a:prstGeom prst="rect">
            <a:avLst/>
          </a:prstGeom>
        </p:spPr>
        <p:txBody>
          <a:bodyPr/>
          <a:lstStyle/>
          <a:p>
            <a:pPr/>
            <a:r>
              <a:t>Cells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Mitochondria"/>
          <p:cNvSpPr txBox="1"/>
          <p:nvPr>
            <p:ph type="title"/>
          </p:nvPr>
        </p:nvSpPr>
        <p:spPr>
          <a:prstGeom prst="rect">
            <a:avLst/>
          </a:prstGeom>
        </p:spPr>
        <p:txBody>
          <a:bodyPr/>
          <a:lstStyle/>
          <a:p>
            <a:pPr/>
            <a:r>
              <a:t>Mitochondria</a:t>
            </a:r>
          </a:p>
        </p:txBody>
      </p:sp>
      <p:sp>
        <p:nvSpPr>
          <p:cNvPr id="225" name="Mitochondria generate usable energy from food to power the Cell…"/>
          <p:cNvSpPr txBox="1"/>
          <p:nvPr>
            <p:ph type="body" sz="half" idx="1"/>
          </p:nvPr>
        </p:nvSpPr>
        <p:spPr>
          <a:prstGeom prst="rect">
            <a:avLst/>
          </a:prstGeom>
        </p:spPr>
        <p:txBody>
          <a:bodyPr/>
          <a:lstStyle/>
          <a:p>
            <a:pPr marL="568960" indent="-568960">
              <a:spcBef>
                <a:spcPts val="5600"/>
              </a:spcBef>
              <a:buBlip>
                <a:blip r:embed="rId2"/>
              </a:buBlip>
              <a:defRPr sz="4200"/>
            </a:pPr>
            <a:r>
              <a:t>Mitochondria generate usable </a:t>
            </a:r>
            <a:r>
              <a:rPr>
                <a:solidFill>
                  <a:schemeClr val="accent5">
                    <a:satOff val="3041"/>
                    <a:lumOff val="6293"/>
                  </a:schemeClr>
                </a:solidFill>
              </a:rPr>
              <a:t>energy</a:t>
            </a:r>
            <a:r>
              <a:t> from food to power the Cell </a:t>
            </a:r>
          </a:p>
          <a:p>
            <a:pPr marL="568960" indent="-568960">
              <a:spcBef>
                <a:spcPts val="5600"/>
              </a:spcBef>
              <a:buBlip>
                <a:blip r:embed="rId2"/>
              </a:buBlip>
              <a:defRPr sz="4200"/>
            </a:pPr>
            <a:r>
              <a:t>They are present in essentially </a:t>
            </a:r>
            <a:r>
              <a:rPr>
                <a:solidFill>
                  <a:schemeClr val="accent5">
                    <a:satOff val="3041"/>
                    <a:lumOff val="6293"/>
                  </a:schemeClr>
                </a:solidFill>
              </a:rPr>
              <a:t>all eucaryotic cells</a:t>
            </a:r>
            <a:r>
              <a:t>, and very visible</a:t>
            </a:r>
          </a:p>
          <a:p>
            <a:pPr marL="568960" indent="-568960">
              <a:spcBef>
                <a:spcPts val="5600"/>
              </a:spcBef>
              <a:buBlip>
                <a:blip r:embed="rId2"/>
              </a:buBlip>
              <a:defRPr sz="4200"/>
            </a:pPr>
            <a:r>
              <a:t>Mitochondria contain </a:t>
            </a:r>
            <a:r>
              <a:rPr>
                <a:solidFill>
                  <a:schemeClr val="accent5">
                    <a:satOff val="3041"/>
                    <a:lumOff val="6293"/>
                  </a:schemeClr>
                </a:solidFill>
              </a:rPr>
              <a:t>their own DNA</a:t>
            </a:r>
            <a:r>
              <a:t> and reproduce by </a:t>
            </a:r>
            <a:r>
              <a:rPr>
                <a:solidFill>
                  <a:schemeClr val="accent5">
                    <a:satOff val="3041"/>
                    <a:lumOff val="6293"/>
                  </a:schemeClr>
                </a:solidFill>
              </a:rPr>
              <a:t>dividing</a:t>
            </a:r>
            <a:r>
              <a:t> in two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gtdt"/>
          <p:cNvSpPr txBox="1"/>
          <p:nvPr>
            <p:ph type="title"/>
          </p:nvPr>
        </p:nvSpPr>
        <p:spPr>
          <a:prstGeom prst="rect">
            <a:avLst/>
          </a:prstGeom>
        </p:spPr>
        <p:txBody>
          <a:bodyPr/>
          <a:lstStyle/>
          <a:p>
            <a:pPr/>
            <a:r>
              <a:t>gtdt</a:t>
            </a:r>
          </a:p>
        </p:txBody>
      </p:sp>
      <p:pic>
        <p:nvPicPr>
          <p:cNvPr id="228" name="Image" descr="Image"/>
          <p:cNvPicPr>
            <a:picLocks noChangeAspect="1"/>
          </p:cNvPicPr>
          <p:nvPr/>
        </p:nvPicPr>
        <p:blipFill>
          <a:blip r:embed="rId3">
            <a:extLst/>
          </a:blip>
          <a:stretch>
            <a:fillRect/>
          </a:stretch>
        </p:blipFill>
        <p:spPr>
          <a:xfrm>
            <a:off x="5997772" y="3101118"/>
            <a:ext cx="13352862" cy="972832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Mitochondria Function"/>
          <p:cNvSpPr txBox="1"/>
          <p:nvPr>
            <p:ph type="title"/>
          </p:nvPr>
        </p:nvSpPr>
        <p:spPr>
          <a:prstGeom prst="rect">
            <a:avLst/>
          </a:prstGeom>
        </p:spPr>
        <p:txBody>
          <a:bodyPr/>
          <a:lstStyle/>
          <a:p>
            <a:pPr/>
            <a:r>
              <a:t>Mitochondria Function</a:t>
            </a:r>
          </a:p>
        </p:txBody>
      </p:sp>
      <p:sp>
        <p:nvSpPr>
          <p:cNvPr id="233" name="Their function was discovered by breaking open cells and then spinning the soup of cell fragments in a centrifuge…"/>
          <p:cNvSpPr txBox="1"/>
          <p:nvPr>
            <p:ph type="body" sz="half" idx="1"/>
          </p:nvPr>
        </p:nvSpPr>
        <p:spPr>
          <a:prstGeom prst="rect">
            <a:avLst/>
          </a:prstGeom>
        </p:spPr>
        <p:txBody>
          <a:bodyPr/>
          <a:lstStyle/>
          <a:p>
            <a:pPr marL="512241" indent="-512241" defTabSz="430768">
              <a:spcBef>
                <a:spcPts val="4700"/>
              </a:spcBef>
              <a:buBlip>
                <a:blip r:embed="rId2"/>
              </a:buBlip>
              <a:defRPr sz="3752"/>
            </a:pPr>
            <a:r>
              <a:t>Their function was discovered by </a:t>
            </a:r>
            <a:r>
              <a:rPr>
                <a:solidFill>
                  <a:schemeClr val="accent5">
                    <a:satOff val="3041"/>
                    <a:lumOff val="6293"/>
                  </a:schemeClr>
                </a:solidFill>
              </a:rPr>
              <a:t>breaking</a:t>
            </a:r>
            <a:r>
              <a:t> open cells and then spinning the soup of cell fragments in a </a:t>
            </a:r>
            <a:r>
              <a:rPr>
                <a:solidFill>
                  <a:schemeClr val="accent5">
                    <a:satOff val="3041"/>
                    <a:lumOff val="6293"/>
                  </a:schemeClr>
                </a:solidFill>
              </a:rPr>
              <a:t>centrifuge</a:t>
            </a:r>
          </a:p>
          <a:p>
            <a:pPr marL="512241" indent="-512241" defTabSz="430768">
              <a:spcBef>
                <a:spcPts val="4700"/>
              </a:spcBef>
              <a:buBlip>
                <a:blip r:embed="rId2"/>
              </a:buBlip>
              <a:defRPr sz="3752"/>
            </a:pPr>
            <a:r>
              <a:t>This separates the </a:t>
            </a:r>
            <a:r>
              <a:rPr>
                <a:solidFill>
                  <a:schemeClr val="accent5">
                    <a:satOff val="3041"/>
                    <a:lumOff val="6293"/>
                  </a:schemeClr>
                </a:solidFill>
              </a:rPr>
              <a:t>organelles</a:t>
            </a:r>
            <a:r>
              <a:t> according to size, shape, density</a:t>
            </a:r>
          </a:p>
          <a:p>
            <a:pPr marL="512241" indent="-512241" defTabSz="430768">
              <a:spcBef>
                <a:spcPts val="4700"/>
              </a:spcBef>
              <a:buBlip>
                <a:blip r:embed="rId2"/>
              </a:buBlip>
              <a:defRPr sz="3752"/>
            </a:pPr>
            <a:r>
              <a:t>Purified mitochondria were then tested to see what </a:t>
            </a:r>
            <a:r>
              <a:rPr>
                <a:solidFill>
                  <a:schemeClr val="accent5">
                    <a:satOff val="3041"/>
                    <a:lumOff val="6293"/>
                  </a:schemeClr>
                </a:solidFill>
              </a:rPr>
              <a:t>chemical processes</a:t>
            </a:r>
            <a:r>
              <a:t> they could perform</a:t>
            </a:r>
          </a:p>
          <a:p>
            <a:pPr marL="512241" indent="-512241" defTabSz="430768">
              <a:spcBef>
                <a:spcPts val="4700"/>
              </a:spcBef>
              <a:buBlip>
                <a:blip r:embed="rId2"/>
              </a:buBlip>
              <a:defRPr sz="3752"/>
            </a:pPr>
            <a:r>
              <a:t>This revealed that mitochondria are generators of cell energy by oxidation of food to produce </a:t>
            </a:r>
            <a:r>
              <a:rPr>
                <a:solidFill>
                  <a:schemeClr val="accent5">
                    <a:satOff val="3041"/>
                    <a:lumOff val="6293"/>
                  </a:schemeClr>
                </a:solidFill>
              </a:rPr>
              <a:t>adenosine triphosphate</a:t>
            </a:r>
            <a:r>
              <a:t>, or </a:t>
            </a:r>
            <a:r>
              <a:rPr>
                <a:solidFill>
                  <a:schemeClr val="accent5">
                    <a:satOff val="3041"/>
                    <a:lumOff val="6293"/>
                  </a:schemeClr>
                </a:solidFill>
              </a:rPr>
              <a:t>ATP</a:t>
            </a:r>
          </a:p>
          <a:p>
            <a:pPr marL="512241" indent="-512241" defTabSz="430768">
              <a:spcBef>
                <a:spcPts val="4700"/>
              </a:spcBef>
              <a:buBlip>
                <a:blip r:embed="rId2"/>
              </a:buBlip>
              <a:defRPr sz="3752"/>
            </a:pPr>
            <a:r>
              <a:t>Called </a:t>
            </a:r>
            <a:r>
              <a:rPr>
                <a:solidFill>
                  <a:schemeClr val="accent5">
                    <a:satOff val="3041"/>
                    <a:lumOff val="6293"/>
                  </a:schemeClr>
                </a:solidFill>
              </a:rPr>
              <a:t>cellular respiration</a:t>
            </a:r>
            <a:r>
              <a:t> since consumes O2 and releases CO2</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Mitochondria Function"/>
          <p:cNvSpPr txBox="1"/>
          <p:nvPr>
            <p:ph type="title"/>
          </p:nvPr>
        </p:nvSpPr>
        <p:spPr>
          <a:prstGeom prst="rect">
            <a:avLst/>
          </a:prstGeom>
        </p:spPr>
        <p:txBody>
          <a:bodyPr/>
          <a:lstStyle/>
          <a:p>
            <a:pPr/>
            <a:r>
              <a:t>Mitochondria Function</a:t>
            </a:r>
          </a:p>
        </p:txBody>
      </p:sp>
      <p:sp>
        <p:nvSpPr>
          <p:cNvPr id="236" name="Without it, animals, fungi, and plants would be unable to use oxygen to extract the maximum amount of energy from food molecules…"/>
          <p:cNvSpPr txBox="1"/>
          <p:nvPr>
            <p:ph type="body" sz="half" idx="1"/>
          </p:nvPr>
        </p:nvSpPr>
        <p:spPr>
          <a:prstGeom prst="rect">
            <a:avLst/>
          </a:prstGeom>
        </p:spPr>
        <p:txBody>
          <a:bodyPr/>
          <a:lstStyle/>
          <a:p>
            <a:pPr marL="642213" indent="-642213" defTabSz="540067">
              <a:spcBef>
                <a:spcPts val="5900"/>
              </a:spcBef>
              <a:buBlip>
                <a:blip r:embed="rId2"/>
              </a:buBlip>
              <a:defRPr sz="4703"/>
            </a:pPr>
            <a:r>
              <a:t>Without it, animals, fungi, and plants would be </a:t>
            </a:r>
            <a:r>
              <a:rPr>
                <a:solidFill>
                  <a:schemeClr val="accent5">
                    <a:satOff val="3041"/>
                    <a:lumOff val="6293"/>
                  </a:schemeClr>
                </a:solidFill>
              </a:rPr>
              <a:t>unable to use oxygen</a:t>
            </a:r>
            <a:r>
              <a:t> to extract the maximum amount of energy from food molecules </a:t>
            </a:r>
          </a:p>
          <a:p>
            <a:pPr marL="642213" indent="-642213" defTabSz="540067">
              <a:spcBef>
                <a:spcPts val="5900"/>
              </a:spcBef>
              <a:buBlip>
                <a:blip r:embed="rId2"/>
              </a:buBlip>
              <a:defRPr sz="4703"/>
            </a:pPr>
            <a:r>
              <a:t>Oxygen would be a </a:t>
            </a:r>
            <a:r>
              <a:rPr>
                <a:solidFill>
                  <a:schemeClr val="accent5">
                    <a:satOff val="3041"/>
                    <a:lumOff val="6293"/>
                  </a:schemeClr>
                </a:solidFill>
              </a:rPr>
              <a:t>poison</a:t>
            </a:r>
            <a:r>
              <a:t> for them, they would be </a:t>
            </a:r>
            <a:r>
              <a:rPr>
                <a:solidFill>
                  <a:schemeClr val="accent5">
                    <a:satOff val="3041"/>
                    <a:lumOff val="6293"/>
                  </a:schemeClr>
                </a:solidFill>
              </a:rPr>
              <a:t>anaerobic</a:t>
            </a:r>
          </a:p>
          <a:p>
            <a:pPr marL="642213" indent="-642213" defTabSz="540067">
              <a:spcBef>
                <a:spcPts val="5900"/>
              </a:spcBef>
              <a:buBlip>
                <a:blip r:embed="rId2"/>
              </a:buBlip>
              <a:defRPr sz="4703"/>
            </a:pPr>
            <a:r>
              <a:t>There are even a few </a:t>
            </a:r>
            <a:r>
              <a:rPr>
                <a:solidFill>
                  <a:schemeClr val="accent5">
                    <a:satOff val="3041"/>
                    <a:lumOff val="6293"/>
                  </a:schemeClr>
                </a:solidFill>
              </a:rPr>
              <a:t>anaerobic</a:t>
            </a:r>
            <a:r>
              <a:t> eucaryotes, such as the intestinal parasite Giardia, that </a:t>
            </a:r>
            <a:r>
              <a:rPr>
                <a:solidFill>
                  <a:schemeClr val="accent5">
                    <a:satOff val="3041"/>
                    <a:lumOff val="6293"/>
                  </a:schemeClr>
                </a:solidFill>
              </a:rPr>
              <a:t>lack mitochondria</a:t>
            </a:r>
            <a:r>
              <a:t> and live only in environments that are low in oxygen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Mitochondria Origin"/>
          <p:cNvSpPr txBox="1"/>
          <p:nvPr>
            <p:ph type="title"/>
          </p:nvPr>
        </p:nvSpPr>
        <p:spPr>
          <a:prstGeom prst="rect">
            <a:avLst/>
          </a:prstGeom>
        </p:spPr>
        <p:txBody>
          <a:bodyPr/>
          <a:lstStyle/>
          <a:p>
            <a:pPr/>
            <a:r>
              <a:t>Mitochondria Origin</a:t>
            </a:r>
          </a:p>
        </p:txBody>
      </p:sp>
      <p:pic>
        <p:nvPicPr>
          <p:cNvPr id="239" name="Image" descr="Image"/>
          <p:cNvPicPr>
            <a:picLocks noChangeAspect="1"/>
          </p:cNvPicPr>
          <p:nvPr/>
        </p:nvPicPr>
        <p:blipFill>
          <a:blip r:embed="rId2">
            <a:extLst/>
          </a:blip>
          <a:stretch>
            <a:fillRect/>
          </a:stretch>
        </p:blipFill>
        <p:spPr>
          <a:xfrm>
            <a:off x="4916567" y="3069908"/>
            <a:ext cx="15158214" cy="892035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Chloroplasts"/>
          <p:cNvSpPr txBox="1"/>
          <p:nvPr>
            <p:ph type="title"/>
          </p:nvPr>
        </p:nvSpPr>
        <p:spPr>
          <a:prstGeom prst="rect">
            <a:avLst/>
          </a:prstGeom>
        </p:spPr>
        <p:txBody>
          <a:bodyPr/>
          <a:lstStyle/>
          <a:p>
            <a:pPr/>
            <a:r>
              <a:t>Chloroplasts</a:t>
            </a:r>
          </a:p>
        </p:txBody>
      </p:sp>
      <p:sp>
        <p:nvSpPr>
          <p:cNvPr id="242" name="Chloroplasts capture energy directly from sunlight…"/>
          <p:cNvSpPr txBox="1"/>
          <p:nvPr>
            <p:ph type="body" sz="half" idx="1"/>
          </p:nvPr>
        </p:nvSpPr>
        <p:spPr>
          <a:prstGeom prst="rect">
            <a:avLst/>
          </a:prstGeom>
        </p:spPr>
        <p:txBody>
          <a:bodyPr/>
          <a:lstStyle/>
          <a:p>
            <a:pPr marL="535178" indent="-535178" defTabSz="450056">
              <a:spcBef>
                <a:spcPts val="4900"/>
              </a:spcBef>
              <a:buBlip>
                <a:blip r:embed="rId2"/>
              </a:buBlip>
              <a:defRPr sz="3920"/>
            </a:pPr>
            <a:r>
              <a:t>Chloroplasts capture energy directly from </a:t>
            </a:r>
            <a:r>
              <a:rPr>
                <a:solidFill>
                  <a:schemeClr val="accent5">
                    <a:satOff val="3041"/>
                    <a:lumOff val="6293"/>
                  </a:schemeClr>
                </a:solidFill>
              </a:rPr>
              <a:t>sunlight </a:t>
            </a:r>
            <a:r>
              <a:t> </a:t>
            </a:r>
          </a:p>
          <a:p>
            <a:pPr marL="535178" indent="-535178" defTabSz="450056">
              <a:spcBef>
                <a:spcPts val="4900"/>
              </a:spcBef>
              <a:buBlip>
                <a:blip r:embed="rId2"/>
              </a:buBlip>
              <a:defRPr sz="3920"/>
            </a:pPr>
            <a:r>
              <a:t>The process is called </a:t>
            </a:r>
            <a:r>
              <a:rPr>
                <a:solidFill>
                  <a:schemeClr val="accent5">
                    <a:satOff val="3041"/>
                    <a:lumOff val="6293"/>
                  </a:schemeClr>
                </a:solidFill>
              </a:rPr>
              <a:t>photosynthesis</a:t>
            </a:r>
          </a:p>
          <a:p>
            <a:pPr marL="535178" indent="-535178" defTabSz="450056">
              <a:spcBef>
                <a:spcPts val="4900"/>
              </a:spcBef>
              <a:buBlip>
                <a:blip r:embed="rId2"/>
              </a:buBlip>
              <a:defRPr sz="3920"/>
            </a:pPr>
            <a:r>
              <a:t>Large green organelles that are found only in the cells of </a:t>
            </a:r>
            <a:r>
              <a:rPr>
                <a:solidFill>
                  <a:schemeClr val="accent5">
                    <a:satOff val="3041"/>
                    <a:lumOff val="6293"/>
                  </a:schemeClr>
                </a:solidFill>
              </a:rPr>
              <a:t>plants</a:t>
            </a:r>
            <a:r>
              <a:t> and </a:t>
            </a:r>
            <a:r>
              <a:rPr>
                <a:solidFill>
                  <a:schemeClr val="accent5">
                    <a:satOff val="3041"/>
                    <a:lumOff val="6293"/>
                  </a:schemeClr>
                </a:solidFill>
              </a:rPr>
              <a:t>algae</a:t>
            </a:r>
            <a:endParaRPr>
              <a:solidFill>
                <a:schemeClr val="accent5">
                  <a:satOff val="3041"/>
                  <a:lumOff val="6293"/>
                </a:schemeClr>
              </a:solidFill>
            </a:endParaRPr>
          </a:p>
          <a:p>
            <a:pPr marL="535178" indent="-535178" defTabSz="450056">
              <a:spcBef>
                <a:spcPts val="4900"/>
              </a:spcBef>
              <a:buBlip>
                <a:blip r:embed="rId2"/>
              </a:buBlip>
              <a:defRPr sz="3920"/>
            </a:pPr>
            <a:r>
              <a:t>Animals can only consume chemical energy from products of other living things</a:t>
            </a:r>
          </a:p>
          <a:p>
            <a:pPr marL="535178" indent="-535178" defTabSz="450056">
              <a:spcBef>
                <a:spcPts val="4900"/>
              </a:spcBef>
              <a:buBlip>
                <a:blip r:embed="rId2"/>
              </a:buBlip>
              <a:defRPr sz="3920"/>
            </a:pPr>
            <a:r>
              <a:t>More complex structure than mitochondria: two surrounding membranes and internal </a:t>
            </a:r>
            <a:r>
              <a:rPr>
                <a:solidFill>
                  <a:schemeClr val="accent5">
                    <a:satOff val="3041"/>
                    <a:lumOff val="6293"/>
                  </a:schemeClr>
                </a:solidFill>
              </a:rPr>
              <a:t>stacks of membranes</a:t>
            </a:r>
            <a:r>
              <a:t> containing the green pigment </a:t>
            </a:r>
            <a:r>
              <a:rPr>
                <a:solidFill>
                  <a:schemeClr val="accent5">
                    <a:satOff val="3041"/>
                    <a:lumOff val="6293"/>
                  </a:schemeClr>
                </a:solidFill>
              </a:rPr>
              <a:t>chlorophyll</a:t>
            </a:r>
            <a:r>
              <a:t>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Chloroplasts"/>
          <p:cNvSpPr txBox="1"/>
          <p:nvPr>
            <p:ph type="title"/>
          </p:nvPr>
        </p:nvSpPr>
        <p:spPr>
          <a:prstGeom prst="rect">
            <a:avLst/>
          </a:prstGeom>
        </p:spPr>
        <p:txBody>
          <a:bodyPr/>
          <a:lstStyle/>
          <a:p>
            <a:pPr/>
            <a:r>
              <a:t>Chloroplasts</a:t>
            </a:r>
          </a:p>
        </p:txBody>
      </p:sp>
      <p:pic>
        <p:nvPicPr>
          <p:cNvPr id="245" name="Image" descr="Image"/>
          <p:cNvPicPr>
            <a:picLocks noChangeAspect="1"/>
          </p:cNvPicPr>
          <p:nvPr/>
        </p:nvPicPr>
        <p:blipFill>
          <a:blip r:embed="rId2">
            <a:extLst/>
          </a:blip>
          <a:stretch>
            <a:fillRect/>
          </a:stretch>
        </p:blipFill>
        <p:spPr>
          <a:xfrm>
            <a:off x="6938088" y="2894438"/>
            <a:ext cx="11436513" cy="1014168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hloroplast Origin"/>
          <p:cNvSpPr txBox="1"/>
          <p:nvPr>
            <p:ph type="title"/>
          </p:nvPr>
        </p:nvSpPr>
        <p:spPr>
          <a:prstGeom prst="rect">
            <a:avLst/>
          </a:prstGeom>
        </p:spPr>
        <p:txBody>
          <a:bodyPr/>
          <a:lstStyle/>
          <a:p>
            <a:pPr/>
            <a:r>
              <a:t>Chloroplast Origin</a:t>
            </a:r>
          </a:p>
        </p:txBody>
      </p:sp>
      <p:pic>
        <p:nvPicPr>
          <p:cNvPr id="248" name="Image" descr="Image"/>
          <p:cNvPicPr>
            <a:picLocks noChangeAspect="1"/>
          </p:cNvPicPr>
          <p:nvPr/>
        </p:nvPicPr>
        <p:blipFill>
          <a:blip r:embed="rId2">
            <a:extLst/>
          </a:blip>
          <a:stretch>
            <a:fillRect/>
          </a:stretch>
        </p:blipFill>
        <p:spPr>
          <a:xfrm>
            <a:off x="4887980" y="3435729"/>
            <a:ext cx="15536727" cy="905910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Other Organelles"/>
          <p:cNvSpPr txBox="1"/>
          <p:nvPr>
            <p:ph type="title"/>
          </p:nvPr>
        </p:nvSpPr>
        <p:spPr>
          <a:prstGeom prst="rect">
            <a:avLst/>
          </a:prstGeom>
        </p:spPr>
        <p:txBody>
          <a:bodyPr/>
          <a:lstStyle/>
          <a:p>
            <a:pPr/>
            <a:r>
              <a:t>Other Organelles</a:t>
            </a:r>
          </a:p>
        </p:txBody>
      </p:sp>
      <p:sp>
        <p:nvSpPr>
          <p:cNvPr id="251" name="Cytoplasm contains many other organelles, mostly surrounded by single membranes, with many distinct functions…"/>
          <p:cNvSpPr txBox="1"/>
          <p:nvPr>
            <p:ph type="body" sz="half" idx="1"/>
          </p:nvPr>
        </p:nvSpPr>
        <p:spPr>
          <a:prstGeom prst="rect">
            <a:avLst/>
          </a:prstGeom>
        </p:spPr>
        <p:txBody>
          <a:bodyPr/>
          <a:lstStyle/>
          <a:p>
            <a:pPr marL="535178" indent="-535178" defTabSz="450056">
              <a:spcBef>
                <a:spcPts val="4900"/>
              </a:spcBef>
              <a:buBlip>
                <a:blip r:embed="rId2"/>
              </a:buBlip>
              <a:defRPr sz="3920"/>
            </a:pPr>
            <a:r>
              <a:t>Cytoplasm contains many other organelles, mostly surrounded by single membranes, with many </a:t>
            </a:r>
            <a:r>
              <a:rPr>
                <a:solidFill>
                  <a:schemeClr val="accent5">
                    <a:satOff val="3041"/>
                    <a:lumOff val="6293"/>
                  </a:schemeClr>
                </a:solidFill>
              </a:rPr>
              <a:t>distinct functions</a:t>
            </a:r>
            <a:endParaRPr>
              <a:solidFill>
                <a:schemeClr val="accent5">
                  <a:satOff val="3041"/>
                  <a:lumOff val="6293"/>
                </a:schemeClr>
              </a:solidFill>
            </a:endParaRPr>
          </a:p>
          <a:p>
            <a:pPr marL="535178" indent="-535178" defTabSz="450056">
              <a:spcBef>
                <a:spcPts val="4900"/>
              </a:spcBef>
              <a:buBlip>
                <a:blip r:embed="rId2"/>
              </a:buBlip>
              <a:defRPr sz="3920"/>
            </a:pPr>
            <a:r>
              <a:t>Some are involved with the cell’s ability to </a:t>
            </a:r>
            <a:r>
              <a:rPr>
                <a:solidFill>
                  <a:schemeClr val="accent5">
                    <a:satOff val="3041"/>
                    <a:lumOff val="6293"/>
                  </a:schemeClr>
                </a:solidFill>
              </a:rPr>
              <a:t>import</a:t>
            </a:r>
            <a:r>
              <a:t> raw materials and to </a:t>
            </a:r>
            <a:r>
              <a:rPr>
                <a:solidFill>
                  <a:schemeClr val="accent5">
                    <a:satOff val="3041"/>
                    <a:lumOff val="6293"/>
                  </a:schemeClr>
                </a:solidFill>
              </a:rPr>
              <a:t>export</a:t>
            </a:r>
            <a:r>
              <a:t> manufactured substances and waste products</a:t>
            </a:r>
          </a:p>
          <a:p>
            <a:pPr marL="535178" indent="-535178" defTabSz="450056">
              <a:spcBef>
                <a:spcPts val="4900"/>
              </a:spcBef>
              <a:buBlip>
                <a:blip r:embed="rId2"/>
              </a:buBlip>
              <a:defRPr sz="3920"/>
            </a:pPr>
            <a:r>
              <a:t>Some are enormously enlarged and specialized for the </a:t>
            </a:r>
            <a:r>
              <a:rPr>
                <a:solidFill>
                  <a:schemeClr val="accent5">
                    <a:satOff val="3041"/>
                    <a:lumOff val="6293"/>
                  </a:schemeClr>
                </a:solidFill>
              </a:rPr>
              <a:t>secretion of proteins</a:t>
            </a:r>
            <a:endParaRPr>
              <a:solidFill>
                <a:schemeClr val="accent5">
                  <a:satOff val="3041"/>
                  <a:lumOff val="6293"/>
                </a:schemeClr>
              </a:solidFill>
            </a:endParaRPr>
          </a:p>
          <a:p>
            <a:pPr marL="535178" indent="-535178" defTabSz="450056">
              <a:spcBef>
                <a:spcPts val="4900"/>
              </a:spcBef>
              <a:buBlip>
                <a:blip r:embed="rId2"/>
              </a:buBlip>
              <a:defRPr sz="3920"/>
            </a:pPr>
            <a:r>
              <a:t>Others are plentiful in cells specialized for the </a:t>
            </a:r>
            <a:r>
              <a:rPr>
                <a:solidFill>
                  <a:schemeClr val="accent5">
                    <a:satOff val="3041"/>
                    <a:lumOff val="6293"/>
                  </a:schemeClr>
                </a:solidFill>
              </a:rPr>
              <a:t>digestion of foreign bodies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Endoplasmic Reticulum"/>
          <p:cNvSpPr txBox="1"/>
          <p:nvPr>
            <p:ph type="title"/>
          </p:nvPr>
        </p:nvSpPr>
        <p:spPr>
          <a:prstGeom prst="rect">
            <a:avLst/>
          </a:prstGeom>
        </p:spPr>
        <p:txBody>
          <a:bodyPr/>
          <a:lstStyle/>
          <a:p>
            <a:pPr/>
            <a:r>
              <a:t>Endoplasmic Reticulum</a:t>
            </a:r>
          </a:p>
        </p:txBody>
      </p:sp>
      <p:sp>
        <p:nvSpPr>
          <p:cNvPr id="254" name="An irregular maze of interconnected spaces enclosed by a membrane…"/>
          <p:cNvSpPr txBox="1"/>
          <p:nvPr>
            <p:ph type="body" sz="half" idx="1"/>
          </p:nvPr>
        </p:nvSpPr>
        <p:spPr>
          <a:prstGeom prst="rect">
            <a:avLst/>
          </a:prstGeom>
        </p:spPr>
        <p:txBody>
          <a:bodyPr/>
          <a:lstStyle/>
          <a:p>
            <a:pPr marL="568960" indent="-568960">
              <a:spcBef>
                <a:spcPts val="5600"/>
              </a:spcBef>
              <a:buBlip>
                <a:blip r:embed="rId2"/>
              </a:buBlip>
              <a:defRPr sz="4200"/>
            </a:pPr>
            <a:r>
              <a:t>An irregular </a:t>
            </a:r>
            <a:r>
              <a:rPr>
                <a:solidFill>
                  <a:schemeClr val="accent5">
                    <a:satOff val="3041"/>
                    <a:lumOff val="6293"/>
                  </a:schemeClr>
                </a:solidFill>
              </a:rPr>
              <a:t>maze</a:t>
            </a:r>
            <a:r>
              <a:t> of interconnected spaces enclosed by a membrane </a:t>
            </a:r>
          </a:p>
          <a:p>
            <a:pPr marL="568960" indent="-568960">
              <a:spcBef>
                <a:spcPts val="5600"/>
              </a:spcBef>
              <a:buBlip>
                <a:blip r:embed="rId2"/>
              </a:buBlip>
              <a:defRPr sz="4200"/>
            </a:pPr>
            <a:r>
              <a:t>The site where most cell </a:t>
            </a:r>
            <a:r>
              <a:rPr>
                <a:solidFill>
                  <a:schemeClr val="accent5">
                    <a:satOff val="3041"/>
                    <a:lumOff val="6293"/>
                  </a:schemeClr>
                </a:solidFill>
              </a:rPr>
              <a:t>membrane components</a:t>
            </a:r>
            <a:r>
              <a:t> and materials destined for </a:t>
            </a:r>
            <a:r>
              <a:rPr>
                <a:solidFill>
                  <a:schemeClr val="accent5">
                    <a:satOff val="3041"/>
                    <a:lumOff val="6293"/>
                  </a:schemeClr>
                </a:solidFill>
              </a:rPr>
              <a:t>export</a:t>
            </a:r>
            <a:r>
              <a:t> are made</a:t>
            </a:r>
          </a:p>
          <a:p>
            <a:pPr marL="568960" indent="-568960">
              <a:spcBef>
                <a:spcPts val="5600"/>
              </a:spcBef>
              <a:buBlip>
                <a:blip r:embed="rId2"/>
              </a:buBlip>
              <a:defRPr sz="4200"/>
            </a:pPr>
            <a:r>
              <a:t>Hosts </a:t>
            </a:r>
            <a:r>
              <a:rPr>
                <a:solidFill>
                  <a:schemeClr val="accent5">
                    <a:satOff val="3041"/>
                    <a:lumOff val="6293"/>
                  </a:schemeClr>
                </a:solidFill>
              </a:rPr>
              <a:t>ribosomes</a:t>
            </a:r>
            <a:r>
              <a:t>: the protein synthesis unit of cells</a:t>
            </a:r>
          </a:p>
          <a:p>
            <a:pPr marL="568960" indent="-568960">
              <a:spcBef>
                <a:spcPts val="5600"/>
              </a:spcBef>
              <a:buBlip>
                <a:blip r:embed="rId2"/>
              </a:buBlip>
              <a:defRPr sz="4200"/>
            </a:pPr>
            <a:r>
              <a:t>Because of its appearance, ribosome-coated ER is often called </a:t>
            </a:r>
            <a:r>
              <a:rPr>
                <a:solidFill>
                  <a:schemeClr val="accent5">
                    <a:satOff val="3041"/>
                    <a:lumOff val="6293"/>
                  </a:schemeClr>
                </a:solidFill>
              </a:rPr>
              <a:t>rough 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Screenshot 2025-09-17 at 16.16.08.png" descr="Screenshot 2025-09-17 at 16.16.08.png">
            <a:hlinkClick r:id="rId2" invalidUrl="" action="" tgtFrame="" tooltip="" history="1" highlightClick="0" endSnd="0"/>
          </p:cNvPr>
          <p:cNvPicPr>
            <a:picLocks noChangeAspect="1"/>
          </p:cNvPicPr>
          <p:nvPr/>
        </p:nvPicPr>
        <p:blipFill>
          <a:blip r:embed="rId3">
            <a:extLst/>
          </a:blip>
          <a:stretch>
            <a:fillRect/>
          </a:stretch>
        </p:blipFill>
        <p:spPr>
          <a:xfrm>
            <a:off x="2003893" y="1583465"/>
            <a:ext cx="21435001" cy="1054907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Endoplasmic Reticulum"/>
          <p:cNvSpPr txBox="1"/>
          <p:nvPr>
            <p:ph type="title"/>
          </p:nvPr>
        </p:nvSpPr>
        <p:spPr>
          <a:prstGeom prst="rect">
            <a:avLst/>
          </a:prstGeom>
        </p:spPr>
        <p:txBody>
          <a:bodyPr/>
          <a:lstStyle/>
          <a:p>
            <a:pPr/>
            <a:r>
              <a:t>Endoplasmic Reticulum</a:t>
            </a:r>
          </a:p>
        </p:txBody>
      </p:sp>
      <p:pic>
        <p:nvPicPr>
          <p:cNvPr id="257" name="Image" descr="Image"/>
          <p:cNvPicPr>
            <a:picLocks noChangeAspect="1"/>
          </p:cNvPicPr>
          <p:nvPr/>
        </p:nvPicPr>
        <p:blipFill>
          <a:blip r:embed="rId3">
            <a:extLst/>
          </a:blip>
          <a:stretch>
            <a:fillRect/>
          </a:stretch>
        </p:blipFill>
        <p:spPr>
          <a:xfrm>
            <a:off x="5339797" y="2940547"/>
            <a:ext cx="14633094" cy="1004946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Golgi Apparatus"/>
          <p:cNvSpPr txBox="1"/>
          <p:nvPr>
            <p:ph type="title"/>
          </p:nvPr>
        </p:nvSpPr>
        <p:spPr>
          <a:prstGeom prst="rect">
            <a:avLst/>
          </a:prstGeom>
        </p:spPr>
        <p:txBody>
          <a:bodyPr/>
          <a:lstStyle/>
          <a:p>
            <a:pPr/>
            <a:r>
              <a:t>Golgi Apparatus</a:t>
            </a:r>
          </a:p>
        </p:txBody>
      </p:sp>
      <p:sp>
        <p:nvSpPr>
          <p:cNvPr id="262" name="Stacks of flattened membrane-enclosed sacs…"/>
          <p:cNvSpPr txBox="1"/>
          <p:nvPr>
            <p:ph type="body" sz="half" idx="1"/>
          </p:nvPr>
        </p:nvSpPr>
        <p:spPr>
          <a:prstGeom prst="rect">
            <a:avLst/>
          </a:prstGeom>
        </p:spPr>
        <p:txBody>
          <a:bodyPr/>
          <a:lstStyle/>
          <a:p>
            <a:pPr marL="568960" indent="-568960">
              <a:spcBef>
                <a:spcPts val="5600"/>
              </a:spcBef>
              <a:buBlip>
                <a:blip r:embed="rId2"/>
              </a:buBlip>
              <a:defRPr sz="4200"/>
            </a:pPr>
            <a:r>
              <a:t>Stacks of </a:t>
            </a:r>
            <a:r>
              <a:rPr>
                <a:solidFill>
                  <a:schemeClr val="accent5">
                    <a:satOff val="3041"/>
                    <a:lumOff val="6293"/>
                  </a:schemeClr>
                </a:solidFill>
              </a:rPr>
              <a:t>flattened</a:t>
            </a:r>
            <a:r>
              <a:t> membrane-enclosed </a:t>
            </a:r>
            <a:r>
              <a:rPr>
                <a:solidFill>
                  <a:schemeClr val="accent5">
                    <a:satOff val="3041"/>
                    <a:lumOff val="6293"/>
                  </a:schemeClr>
                </a:solidFill>
              </a:rPr>
              <a:t>sacs</a:t>
            </a:r>
            <a:r>
              <a:t> </a:t>
            </a:r>
          </a:p>
          <a:p>
            <a:pPr marL="568960" indent="-568960">
              <a:spcBef>
                <a:spcPts val="5600"/>
              </a:spcBef>
              <a:buBlip>
                <a:blip r:embed="rId2"/>
              </a:buBlip>
              <a:defRPr sz="4200"/>
            </a:pPr>
            <a:r>
              <a:t>Receives and often </a:t>
            </a:r>
            <a:r>
              <a:rPr>
                <a:solidFill>
                  <a:schemeClr val="accent5">
                    <a:satOff val="3041"/>
                    <a:lumOff val="6293"/>
                  </a:schemeClr>
                </a:solidFill>
              </a:rPr>
              <a:t>chemically modifies</a:t>
            </a:r>
            <a:r>
              <a:t> the molecules made in the endoplasmic reticulum </a:t>
            </a:r>
          </a:p>
          <a:p>
            <a:pPr marL="568960" indent="-568960">
              <a:spcBef>
                <a:spcPts val="5600"/>
              </a:spcBef>
              <a:buBlip>
                <a:blip r:embed="rId2"/>
              </a:buBlip>
              <a:defRPr sz="4200"/>
            </a:pPr>
            <a:r>
              <a:t>Then </a:t>
            </a:r>
            <a:r>
              <a:rPr>
                <a:solidFill>
                  <a:schemeClr val="accent5">
                    <a:satOff val="3041"/>
                    <a:lumOff val="6293"/>
                  </a:schemeClr>
                </a:solidFill>
              </a:rPr>
              <a:t>directs</a:t>
            </a:r>
            <a:r>
              <a:t> them to the exterior of the cell or to various locations inside the cell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Golgi Apparatus"/>
          <p:cNvSpPr txBox="1"/>
          <p:nvPr>
            <p:ph type="title"/>
          </p:nvPr>
        </p:nvSpPr>
        <p:spPr>
          <a:prstGeom prst="rect">
            <a:avLst/>
          </a:prstGeom>
        </p:spPr>
        <p:txBody>
          <a:bodyPr/>
          <a:lstStyle/>
          <a:p>
            <a:pPr/>
            <a:r>
              <a:t>Golgi Apparatus</a:t>
            </a:r>
          </a:p>
        </p:txBody>
      </p:sp>
      <p:pic>
        <p:nvPicPr>
          <p:cNvPr id="265" name="Image" descr="Image"/>
          <p:cNvPicPr>
            <a:picLocks noChangeAspect="1"/>
          </p:cNvPicPr>
          <p:nvPr/>
        </p:nvPicPr>
        <p:blipFill>
          <a:blip r:embed="rId3">
            <a:extLst/>
          </a:blip>
          <a:stretch>
            <a:fillRect/>
          </a:stretch>
        </p:blipFill>
        <p:spPr>
          <a:xfrm>
            <a:off x="5120099" y="5405710"/>
            <a:ext cx="4223467" cy="5447343"/>
          </a:xfrm>
          <a:prstGeom prst="rect">
            <a:avLst/>
          </a:prstGeom>
          <a:ln w="12700">
            <a:miter lim="400000"/>
          </a:ln>
        </p:spPr>
      </p:pic>
      <p:pic>
        <p:nvPicPr>
          <p:cNvPr id="266" name="Image" descr="Image"/>
          <p:cNvPicPr>
            <a:picLocks noChangeAspect="1"/>
          </p:cNvPicPr>
          <p:nvPr/>
        </p:nvPicPr>
        <p:blipFill>
          <a:blip r:embed="rId4">
            <a:extLst/>
          </a:blip>
          <a:stretch>
            <a:fillRect/>
          </a:stretch>
        </p:blipFill>
        <p:spPr>
          <a:xfrm>
            <a:off x="10458628" y="3715899"/>
            <a:ext cx="8504686" cy="9360835"/>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Lysosomes &amp; Peroxisomes"/>
          <p:cNvSpPr txBox="1"/>
          <p:nvPr>
            <p:ph type="title"/>
          </p:nvPr>
        </p:nvSpPr>
        <p:spPr>
          <a:prstGeom prst="rect">
            <a:avLst/>
          </a:prstGeom>
        </p:spPr>
        <p:txBody>
          <a:bodyPr/>
          <a:lstStyle/>
          <a:p>
            <a:pPr/>
            <a:r>
              <a:t>Lysosomes &amp; Peroxisomes</a:t>
            </a:r>
          </a:p>
        </p:txBody>
      </p:sp>
      <p:sp>
        <p:nvSpPr>
          <p:cNvPr id="271" name="Lysosomes are small, irregularly shaped organelles…"/>
          <p:cNvSpPr txBox="1"/>
          <p:nvPr>
            <p:ph type="body" sz="half" idx="1"/>
          </p:nvPr>
        </p:nvSpPr>
        <p:spPr>
          <a:prstGeom prst="rect">
            <a:avLst/>
          </a:prstGeom>
        </p:spPr>
        <p:txBody>
          <a:bodyPr/>
          <a:lstStyle/>
          <a:p>
            <a:pPr marL="611632" indent="-611632" defTabSz="514350">
              <a:spcBef>
                <a:spcPts val="5600"/>
              </a:spcBef>
              <a:buBlip>
                <a:blip r:embed="rId2"/>
              </a:buBlip>
              <a:defRPr sz="4480"/>
            </a:pPr>
            <a:r>
              <a:rPr>
                <a:solidFill>
                  <a:schemeClr val="accent5">
                    <a:satOff val="3041"/>
                    <a:lumOff val="6293"/>
                  </a:schemeClr>
                </a:solidFill>
              </a:rPr>
              <a:t>Lysosomes</a:t>
            </a:r>
            <a:r>
              <a:t> are small, irregularly shaped organelles </a:t>
            </a:r>
          </a:p>
          <a:p>
            <a:pPr marL="611632" indent="-611632" defTabSz="514350">
              <a:spcBef>
                <a:spcPts val="5600"/>
              </a:spcBef>
              <a:buBlip>
                <a:blip r:embed="rId2"/>
              </a:buBlip>
              <a:defRPr sz="4480"/>
            </a:pPr>
            <a:r>
              <a:rPr>
                <a:solidFill>
                  <a:schemeClr val="accent5">
                    <a:satOff val="3041"/>
                    <a:lumOff val="6293"/>
                  </a:schemeClr>
                </a:solidFill>
              </a:rPr>
              <a:t>Intracellular digestion</a:t>
            </a:r>
            <a:r>
              <a:t> occurs in lysosomes, releasing nutrients from food particles and breaking down unwanted molecules for recycling or excretion</a:t>
            </a:r>
          </a:p>
          <a:p>
            <a:pPr marL="611632" indent="-611632" defTabSz="514350">
              <a:spcBef>
                <a:spcPts val="5600"/>
              </a:spcBef>
              <a:buBlip>
                <a:blip r:embed="rId2"/>
              </a:buBlip>
              <a:defRPr sz="4480"/>
            </a:pPr>
            <a:r>
              <a:rPr>
                <a:solidFill>
                  <a:schemeClr val="accent5">
                    <a:satOff val="3041"/>
                    <a:lumOff val="6293"/>
                  </a:schemeClr>
                </a:solidFill>
              </a:rPr>
              <a:t>Peroxisomes</a:t>
            </a:r>
            <a:r>
              <a:t> are small, membrane-enclosed vesicles </a:t>
            </a:r>
          </a:p>
          <a:p>
            <a:pPr marL="611632" indent="-611632" defTabSz="514350">
              <a:spcBef>
                <a:spcPts val="5600"/>
              </a:spcBef>
              <a:buBlip>
                <a:blip r:embed="rId2"/>
              </a:buBlip>
              <a:defRPr sz="4480"/>
            </a:pPr>
            <a:r>
              <a:t>They provide a contained environment for reactions in which </a:t>
            </a:r>
            <a:r>
              <a:rPr>
                <a:solidFill>
                  <a:schemeClr val="accent5">
                    <a:satOff val="3041"/>
                    <a:lumOff val="6293"/>
                  </a:schemeClr>
                </a:solidFill>
              </a:rPr>
              <a:t>hydrogen peroxide</a:t>
            </a:r>
            <a:r>
              <a:t>, a </a:t>
            </a:r>
            <a:r>
              <a:rPr>
                <a:solidFill>
                  <a:schemeClr val="accent5">
                    <a:satOff val="3041"/>
                    <a:lumOff val="6293"/>
                  </a:schemeClr>
                </a:solidFill>
              </a:rPr>
              <a:t>dangerously reactive</a:t>
            </a:r>
            <a:r>
              <a:t> chemical, is generated and degraded</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Organelles"/>
          <p:cNvSpPr txBox="1"/>
          <p:nvPr>
            <p:ph type="title"/>
          </p:nvPr>
        </p:nvSpPr>
        <p:spPr>
          <a:prstGeom prst="rect">
            <a:avLst/>
          </a:prstGeom>
        </p:spPr>
        <p:txBody>
          <a:bodyPr/>
          <a:lstStyle/>
          <a:p>
            <a:pPr/>
            <a:r>
              <a:t>Organelles</a:t>
            </a:r>
          </a:p>
        </p:txBody>
      </p:sp>
      <p:pic>
        <p:nvPicPr>
          <p:cNvPr id="274" name="Image" descr="Image"/>
          <p:cNvPicPr>
            <a:picLocks noChangeAspect="1"/>
          </p:cNvPicPr>
          <p:nvPr/>
        </p:nvPicPr>
        <p:blipFill>
          <a:blip r:embed="rId2">
            <a:extLst/>
          </a:blip>
          <a:stretch>
            <a:fillRect/>
          </a:stretch>
        </p:blipFill>
        <p:spPr>
          <a:xfrm>
            <a:off x="7688047" y="3442484"/>
            <a:ext cx="9936594" cy="876794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Vesicles"/>
          <p:cNvSpPr txBox="1"/>
          <p:nvPr>
            <p:ph type="title"/>
          </p:nvPr>
        </p:nvSpPr>
        <p:spPr>
          <a:prstGeom prst="rect">
            <a:avLst/>
          </a:prstGeom>
        </p:spPr>
        <p:txBody>
          <a:bodyPr/>
          <a:lstStyle/>
          <a:p>
            <a:pPr/>
            <a:r>
              <a:t>Vesicles</a:t>
            </a:r>
          </a:p>
        </p:txBody>
      </p:sp>
      <p:sp>
        <p:nvSpPr>
          <p:cNvPr id="277" name="Membranes form many different types of small vesicles…"/>
          <p:cNvSpPr txBox="1"/>
          <p:nvPr>
            <p:ph type="body" sz="half" idx="1"/>
          </p:nvPr>
        </p:nvSpPr>
        <p:spPr>
          <a:prstGeom prst="rect">
            <a:avLst/>
          </a:prstGeom>
        </p:spPr>
        <p:txBody>
          <a:bodyPr/>
          <a:lstStyle/>
          <a:p>
            <a:pPr marL="642213" indent="-642213" defTabSz="540067">
              <a:spcBef>
                <a:spcPts val="5900"/>
              </a:spcBef>
              <a:buBlip>
                <a:blip r:embed="rId2"/>
              </a:buBlip>
              <a:defRPr sz="4703"/>
            </a:pPr>
            <a:r>
              <a:t>Membranes form many different types of small </a:t>
            </a:r>
            <a:r>
              <a:rPr>
                <a:solidFill>
                  <a:schemeClr val="accent5">
                    <a:satOff val="3041"/>
                    <a:lumOff val="6293"/>
                  </a:schemeClr>
                </a:solidFill>
              </a:rPr>
              <a:t>vesicles</a:t>
            </a:r>
            <a:r>
              <a:t> </a:t>
            </a:r>
          </a:p>
          <a:p>
            <a:pPr marL="642213" indent="-642213" defTabSz="540067">
              <a:spcBef>
                <a:spcPts val="5900"/>
              </a:spcBef>
              <a:buBlip>
                <a:blip r:embed="rId2"/>
              </a:buBlip>
              <a:defRPr sz="4703"/>
            </a:pPr>
            <a:r>
              <a:t>They are involved in the </a:t>
            </a:r>
            <a:r>
              <a:rPr>
                <a:solidFill>
                  <a:schemeClr val="accent5">
                    <a:satOff val="3041"/>
                    <a:lumOff val="6293"/>
                  </a:schemeClr>
                </a:solidFill>
              </a:rPr>
              <a:t>transport</a:t>
            </a:r>
            <a:r>
              <a:t> of materials between one membrane-enclosed organelle and another, or with outside of the cell</a:t>
            </a:r>
          </a:p>
          <a:p>
            <a:pPr marL="642213" indent="-642213" defTabSz="540067">
              <a:spcBef>
                <a:spcPts val="5900"/>
              </a:spcBef>
              <a:buBlip>
                <a:blip r:embed="rId2"/>
              </a:buBlip>
              <a:defRPr sz="4703"/>
            </a:pPr>
            <a:r>
              <a:t>They pinch off from the membrane of one organelle and fuse with another, like tiny </a:t>
            </a:r>
            <a:r>
              <a:rPr>
                <a:solidFill>
                  <a:schemeClr val="accent5">
                    <a:satOff val="3041"/>
                    <a:lumOff val="6293"/>
                  </a:schemeClr>
                </a:solidFill>
              </a:rPr>
              <a:t>soap bubbles</a:t>
            </a:r>
            <a:r>
              <a:t> budding from and rejoining larger bubbles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Vesicles"/>
          <p:cNvSpPr txBox="1"/>
          <p:nvPr>
            <p:ph type="title"/>
          </p:nvPr>
        </p:nvSpPr>
        <p:spPr>
          <a:prstGeom prst="rect">
            <a:avLst/>
          </a:prstGeom>
        </p:spPr>
        <p:txBody>
          <a:bodyPr/>
          <a:lstStyle/>
          <a:p>
            <a:pPr/>
            <a:r>
              <a:t>Vesicles</a:t>
            </a:r>
          </a:p>
        </p:txBody>
      </p:sp>
      <p:pic>
        <p:nvPicPr>
          <p:cNvPr id="280" name="Image" descr="Image"/>
          <p:cNvPicPr>
            <a:picLocks noChangeAspect="1"/>
          </p:cNvPicPr>
          <p:nvPr/>
        </p:nvPicPr>
        <p:blipFill>
          <a:blip r:embed="rId2">
            <a:extLst/>
          </a:blip>
          <a:stretch>
            <a:fillRect/>
          </a:stretch>
        </p:blipFill>
        <p:spPr>
          <a:xfrm>
            <a:off x="8881533" y="2764576"/>
            <a:ext cx="8943107" cy="1040141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Endocytosis &amp; Exocytosis"/>
          <p:cNvSpPr txBox="1"/>
          <p:nvPr>
            <p:ph type="title"/>
          </p:nvPr>
        </p:nvSpPr>
        <p:spPr>
          <a:prstGeom prst="rect">
            <a:avLst/>
          </a:prstGeom>
        </p:spPr>
        <p:txBody>
          <a:bodyPr/>
          <a:lstStyle/>
          <a:p>
            <a:pPr/>
            <a:r>
              <a:t>Endocytosis &amp; Exocytosis</a:t>
            </a:r>
          </a:p>
        </p:txBody>
      </p:sp>
      <p:sp>
        <p:nvSpPr>
          <p:cNvPr id="283" name="Vesicles can import external material and fuse with membrane-enclosed endosomes, which mature into lysosomes, where the imported material is digested…"/>
          <p:cNvSpPr txBox="1"/>
          <p:nvPr>
            <p:ph type="body" sz="half" idx="1"/>
          </p:nvPr>
        </p:nvSpPr>
        <p:spPr>
          <a:prstGeom prst="rect">
            <a:avLst/>
          </a:prstGeom>
        </p:spPr>
        <p:txBody>
          <a:bodyPr/>
          <a:lstStyle/>
          <a:p>
            <a:pPr marL="619277" indent="-619277" defTabSz="520779">
              <a:spcBef>
                <a:spcPts val="5600"/>
              </a:spcBef>
              <a:buBlip>
                <a:blip r:embed="rId2"/>
              </a:buBlip>
              <a:defRPr sz="4536"/>
            </a:pPr>
            <a:r>
              <a:t>Vesicles can import external material and fuse with membrane-enclosed </a:t>
            </a:r>
            <a:r>
              <a:rPr>
                <a:solidFill>
                  <a:schemeClr val="accent5">
                    <a:satOff val="3041"/>
                    <a:lumOff val="6293"/>
                  </a:schemeClr>
                </a:solidFill>
              </a:rPr>
              <a:t>endosomes</a:t>
            </a:r>
            <a:r>
              <a:t>, which mature into </a:t>
            </a:r>
            <a:r>
              <a:rPr>
                <a:solidFill>
                  <a:schemeClr val="accent5">
                    <a:satOff val="3041"/>
                    <a:lumOff val="6293"/>
                  </a:schemeClr>
                </a:solidFill>
              </a:rPr>
              <a:t>lysosomes</a:t>
            </a:r>
            <a:r>
              <a:t>, where the imported material is </a:t>
            </a:r>
            <a:r>
              <a:rPr>
                <a:solidFill>
                  <a:schemeClr val="accent5">
                    <a:satOff val="3041"/>
                    <a:lumOff val="6293"/>
                  </a:schemeClr>
                </a:solidFill>
              </a:rPr>
              <a:t>digested</a:t>
            </a:r>
          </a:p>
          <a:p>
            <a:pPr marL="619277" indent="-619277" defTabSz="520779">
              <a:spcBef>
                <a:spcPts val="5600"/>
              </a:spcBef>
              <a:buBlip>
                <a:blip r:embed="rId2"/>
              </a:buBlip>
              <a:defRPr sz="4536"/>
            </a:pPr>
            <a:r>
              <a:t>Animal cells can engulf </a:t>
            </a:r>
            <a:r>
              <a:rPr>
                <a:solidFill>
                  <a:schemeClr val="accent5">
                    <a:satOff val="3041"/>
                    <a:lumOff val="6293"/>
                  </a:schemeClr>
                </a:solidFill>
              </a:rPr>
              <a:t>very large particles</a:t>
            </a:r>
            <a:r>
              <a:t>, or even </a:t>
            </a:r>
            <a:r>
              <a:rPr>
                <a:solidFill>
                  <a:schemeClr val="accent5">
                    <a:satOff val="3041"/>
                    <a:lumOff val="6293"/>
                  </a:schemeClr>
                </a:solidFill>
              </a:rPr>
              <a:t>entire foreign cells</a:t>
            </a:r>
            <a:r>
              <a:t>, by this process of </a:t>
            </a:r>
            <a:r>
              <a:rPr>
                <a:solidFill>
                  <a:schemeClr val="accent5">
                    <a:satOff val="3041"/>
                    <a:lumOff val="6293"/>
                  </a:schemeClr>
                </a:solidFill>
              </a:rPr>
              <a:t>endocytosis</a:t>
            </a:r>
          </a:p>
          <a:p>
            <a:pPr marL="619277" indent="-619277" defTabSz="520779">
              <a:spcBef>
                <a:spcPts val="5600"/>
              </a:spcBef>
              <a:buBlip>
                <a:blip r:embed="rId2"/>
              </a:buBlip>
              <a:defRPr sz="4536"/>
            </a:pPr>
            <a:r>
              <a:t>The reverse process, </a:t>
            </a:r>
            <a:r>
              <a:rPr>
                <a:solidFill>
                  <a:schemeClr val="accent5">
                    <a:satOff val="3041"/>
                    <a:lumOff val="6293"/>
                  </a:schemeClr>
                </a:solidFill>
              </a:rPr>
              <a:t>exocytosis </a:t>
            </a:r>
            <a:r>
              <a:t>is also a common cellular activity, mediated by </a:t>
            </a:r>
            <a:r>
              <a:rPr>
                <a:solidFill>
                  <a:schemeClr val="accent5">
                    <a:satOff val="3041"/>
                    <a:lumOff val="6293"/>
                  </a:schemeClr>
                </a:solidFill>
              </a:rPr>
              <a:t>exosomes</a:t>
            </a:r>
            <a:r>
              <a:t>, for releasing hormones, neurotransmitters, and other signaling molecules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Cytosol"/>
          <p:cNvSpPr txBox="1"/>
          <p:nvPr>
            <p:ph type="title"/>
          </p:nvPr>
        </p:nvSpPr>
        <p:spPr>
          <a:prstGeom prst="rect">
            <a:avLst/>
          </a:prstGeom>
        </p:spPr>
        <p:txBody>
          <a:bodyPr/>
          <a:lstStyle/>
          <a:p>
            <a:pPr/>
            <a:r>
              <a:t>Cytosol</a:t>
            </a:r>
          </a:p>
        </p:txBody>
      </p:sp>
      <p:pic>
        <p:nvPicPr>
          <p:cNvPr id="286" name="Image" descr="Image"/>
          <p:cNvPicPr>
            <a:picLocks noChangeAspect="1"/>
          </p:cNvPicPr>
          <p:nvPr/>
        </p:nvPicPr>
        <p:blipFill>
          <a:blip r:embed="rId2">
            <a:extLst/>
          </a:blip>
          <a:stretch>
            <a:fillRect/>
          </a:stretch>
        </p:blipFill>
        <p:spPr>
          <a:xfrm>
            <a:off x="9352912" y="3489374"/>
            <a:ext cx="8020909" cy="895181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Cytosol"/>
          <p:cNvSpPr txBox="1"/>
          <p:nvPr>
            <p:ph type="title"/>
          </p:nvPr>
        </p:nvSpPr>
        <p:spPr>
          <a:prstGeom prst="rect">
            <a:avLst/>
          </a:prstGeom>
        </p:spPr>
        <p:txBody>
          <a:bodyPr/>
          <a:lstStyle/>
          <a:p>
            <a:pPr/>
            <a:r>
              <a:t>Cytosol</a:t>
            </a:r>
          </a:p>
        </p:txBody>
      </p:sp>
      <p:sp>
        <p:nvSpPr>
          <p:cNvPr id="289" name="Cytosol is the part of the cytoplasm that is not partitioned off within intracellular membranes…"/>
          <p:cNvSpPr txBox="1"/>
          <p:nvPr>
            <p:ph type="body" sz="half" idx="1"/>
          </p:nvPr>
        </p:nvSpPr>
        <p:spPr>
          <a:prstGeom prst="rect">
            <a:avLst/>
          </a:prstGeom>
        </p:spPr>
        <p:txBody>
          <a:bodyPr/>
          <a:lstStyle/>
          <a:p>
            <a:pPr marL="535178" indent="-535178" defTabSz="450056">
              <a:spcBef>
                <a:spcPts val="4900"/>
              </a:spcBef>
              <a:buBlip>
                <a:blip r:embed="rId2"/>
              </a:buBlip>
              <a:defRPr sz="3920"/>
            </a:pPr>
            <a:r>
              <a:rPr>
                <a:solidFill>
                  <a:schemeClr val="accent5">
                    <a:satOff val="3041"/>
                    <a:lumOff val="6293"/>
                  </a:schemeClr>
                </a:solidFill>
              </a:rPr>
              <a:t>Cytosol</a:t>
            </a:r>
            <a:r>
              <a:t> is the part of the cytoplasm that is not partitioned off within intracellular membranes </a:t>
            </a:r>
          </a:p>
          <a:p>
            <a:pPr marL="535178" indent="-535178" defTabSz="450056">
              <a:spcBef>
                <a:spcPts val="4900"/>
              </a:spcBef>
              <a:buBlip>
                <a:blip r:embed="rId2"/>
              </a:buBlip>
              <a:defRPr sz="3920"/>
            </a:pPr>
            <a:r>
              <a:t>In most cells, the largest single compartment, a host of large and small molecules, crowded together which makes it more like a </a:t>
            </a:r>
            <a:r>
              <a:rPr>
                <a:solidFill>
                  <a:schemeClr val="accent5">
                    <a:satOff val="3041"/>
                    <a:lumOff val="6293"/>
                  </a:schemeClr>
                </a:solidFill>
              </a:rPr>
              <a:t>water-based gel</a:t>
            </a:r>
            <a:r>
              <a:t> than a liquid solution </a:t>
            </a:r>
          </a:p>
          <a:p>
            <a:pPr marL="535178" indent="-535178" defTabSz="450056">
              <a:spcBef>
                <a:spcPts val="4900"/>
              </a:spcBef>
              <a:buBlip>
                <a:blip r:embed="rId2"/>
              </a:buBlip>
              <a:defRPr sz="3920"/>
            </a:pPr>
            <a:r>
              <a:t>Site of many chemical reactions, such as </a:t>
            </a:r>
            <a:r>
              <a:rPr>
                <a:solidFill>
                  <a:schemeClr val="accent5">
                    <a:satOff val="3041"/>
                    <a:lumOff val="6293"/>
                  </a:schemeClr>
                </a:solidFill>
              </a:rPr>
              <a:t>breakdown</a:t>
            </a:r>
            <a:r>
              <a:t> of nutrient molecules, and </a:t>
            </a:r>
            <a:r>
              <a:rPr>
                <a:solidFill>
                  <a:schemeClr val="accent5">
                    <a:satOff val="3041"/>
                    <a:lumOff val="6293"/>
                  </a:schemeClr>
                </a:solidFill>
              </a:rPr>
              <a:t>manufacture of proteins</a:t>
            </a:r>
            <a:endParaRPr>
              <a:solidFill>
                <a:schemeClr val="accent5">
                  <a:satOff val="3041"/>
                  <a:lumOff val="6293"/>
                </a:schemeClr>
              </a:solidFill>
            </a:endParaRPr>
          </a:p>
          <a:p>
            <a:pPr marL="535178" indent="-535178" defTabSz="450056">
              <a:spcBef>
                <a:spcPts val="4900"/>
              </a:spcBef>
              <a:buBlip>
                <a:blip r:embed="rId2"/>
              </a:buBlip>
              <a:defRPr sz="3920"/>
            </a:pPr>
            <a:r>
              <a:rPr>
                <a:solidFill>
                  <a:schemeClr val="accent5">
                    <a:satOff val="3041"/>
                    <a:lumOff val="6293"/>
                  </a:schemeClr>
                </a:solidFill>
              </a:rPr>
              <a:t>Ribosomes</a:t>
            </a:r>
            <a:r>
              <a:t>, the molecular machines that make the protein molecules, often attached to the cytosolic face of the endoplasmic reticulum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yllabus"/>
          <p:cNvSpPr txBox="1"/>
          <p:nvPr>
            <p:ph type="title"/>
          </p:nvPr>
        </p:nvSpPr>
        <p:spPr>
          <a:prstGeom prst="rect">
            <a:avLst/>
          </a:prstGeom>
        </p:spPr>
        <p:txBody>
          <a:bodyPr/>
          <a:lstStyle/>
          <a:p>
            <a:pPr/>
            <a:r>
              <a:t>Syllabus</a:t>
            </a:r>
          </a:p>
        </p:txBody>
      </p:sp>
      <p:pic>
        <p:nvPicPr>
          <p:cNvPr id="149" name="Image" descr="Image"/>
          <p:cNvPicPr>
            <a:picLocks noChangeAspect="1"/>
          </p:cNvPicPr>
          <p:nvPr/>
        </p:nvPicPr>
        <p:blipFill>
          <a:blip r:embed="rId2">
            <a:extLst/>
          </a:blip>
          <a:stretch>
            <a:fillRect/>
          </a:stretch>
        </p:blipFill>
        <p:spPr>
          <a:xfrm>
            <a:off x="4765447" y="2840200"/>
            <a:ext cx="7552194" cy="9828132"/>
          </a:xfrm>
          <a:prstGeom prst="rect">
            <a:avLst/>
          </a:prstGeom>
          <a:ln w="12700">
            <a:miter lim="400000"/>
          </a:ln>
        </p:spPr>
      </p:pic>
      <p:pic>
        <p:nvPicPr>
          <p:cNvPr id="150" name="Image" descr="Image"/>
          <p:cNvPicPr>
            <a:picLocks noChangeAspect="1"/>
          </p:cNvPicPr>
          <p:nvPr/>
        </p:nvPicPr>
        <p:blipFill>
          <a:blip r:embed="rId3">
            <a:extLst/>
          </a:blip>
          <a:stretch>
            <a:fillRect/>
          </a:stretch>
        </p:blipFill>
        <p:spPr>
          <a:xfrm>
            <a:off x="12934548" y="3051216"/>
            <a:ext cx="7568552" cy="982813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Ribosomes in Cytosol"/>
          <p:cNvSpPr txBox="1"/>
          <p:nvPr>
            <p:ph type="title"/>
          </p:nvPr>
        </p:nvSpPr>
        <p:spPr>
          <a:prstGeom prst="rect">
            <a:avLst/>
          </a:prstGeom>
        </p:spPr>
        <p:txBody>
          <a:bodyPr/>
          <a:lstStyle/>
          <a:p>
            <a:pPr/>
            <a:r>
              <a:t>Ribosomes in Cytosol</a:t>
            </a:r>
          </a:p>
        </p:txBody>
      </p:sp>
      <p:pic>
        <p:nvPicPr>
          <p:cNvPr id="292" name="Image" descr="Image"/>
          <p:cNvPicPr>
            <a:picLocks noChangeAspect="1"/>
          </p:cNvPicPr>
          <p:nvPr/>
        </p:nvPicPr>
        <p:blipFill>
          <a:blip r:embed="rId2">
            <a:extLst/>
          </a:blip>
          <a:stretch>
            <a:fillRect/>
          </a:stretch>
        </p:blipFill>
        <p:spPr>
          <a:xfrm>
            <a:off x="5320724" y="3756360"/>
            <a:ext cx="13742552" cy="841784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Cytoskeleton"/>
          <p:cNvSpPr txBox="1"/>
          <p:nvPr>
            <p:ph type="title"/>
          </p:nvPr>
        </p:nvSpPr>
        <p:spPr>
          <a:prstGeom prst="rect">
            <a:avLst/>
          </a:prstGeom>
        </p:spPr>
        <p:txBody>
          <a:bodyPr/>
          <a:lstStyle/>
          <a:p>
            <a:pPr/>
            <a:r>
              <a:t>Cytoskeleton</a:t>
            </a:r>
          </a:p>
        </p:txBody>
      </p:sp>
      <p:sp>
        <p:nvSpPr>
          <p:cNvPr id="295" name="Cytoplasm is not just a structureless soup of chemicals and organelles…"/>
          <p:cNvSpPr txBox="1"/>
          <p:nvPr>
            <p:ph type="body" sz="half" idx="1"/>
          </p:nvPr>
        </p:nvSpPr>
        <p:spPr>
          <a:prstGeom prst="rect">
            <a:avLst/>
          </a:prstGeom>
        </p:spPr>
        <p:txBody>
          <a:bodyPr/>
          <a:lstStyle/>
          <a:p>
            <a:pPr marL="718667" indent="-718667" defTabSz="604361">
              <a:spcBef>
                <a:spcPts val="6600"/>
              </a:spcBef>
              <a:buBlip>
                <a:blip r:embed="rId2"/>
              </a:buBlip>
              <a:defRPr sz="5264"/>
            </a:pPr>
            <a:r>
              <a:t>Cytoplasm is </a:t>
            </a:r>
            <a:r>
              <a:rPr>
                <a:solidFill>
                  <a:schemeClr val="accent5">
                    <a:satOff val="3041"/>
                    <a:lumOff val="6293"/>
                  </a:schemeClr>
                </a:solidFill>
              </a:rPr>
              <a:t>not</a:t>
            </a:r>
            <a:r>
              <a:t> just a </a:t>
            </a:r>
            <a:r>
              <a:rPr>
                <a:solidFill>
                  <a:schemeClr val="accent5">
                    <a:satOff val="3041"/>
                    <a:lumOff val="6293"/>
                  </a:schemeClr>
                </a:solidFill>
              </a:rPr>
              <a:t>structureless soup</a:t>
            </a:r>
            <a:r>
              <a:t> of chemicals and organelles </a:t>
            </a:r>
          </a:p>
          <a:p>
            <a:pPr marL="718667" indent="-718667" defTabSz="604361">
              <a:spcBef>
                <a:spcPts val="6600"/>
              </a:spcBef>
              <a:buBlip>
                <a:blip r:embed="rId2"/>
              </a:buBlip>
              <a:defRPr sz="5264"/>
            </a:pPr>
            <a:r>
              <a:t>Cytosol is criss-crossed by long, fine </a:t>
            </a:r>
            <a:r>
              <a:rPr>
                <a:solidFill>
                  <a:schemeClr val="accent5">
                    <a:satOff val="3041"/>
                    <a:lumOff val="6293"/>
                  </a:schemeClr>
                </a:solidFill>
              </a:rPr>
              <a:t>filaments</a:t>
            </a:r>
            <a:r>
              <a:t> of protein. They anchor at one end to the </a:t>
            </a:r>
            <a:r>
              <a:rPr>
                <a:solidFill>
                  <a:schemeClr val="accent5">
                    <a:satOff val="3041"/>
                    <a:lumOff val="6293"/>
                  </a:schemeClr>
                </a:solidFill>
              </a:rPr>
              <a:t>plasma membrane</a:t>
            </a:r>
            <a:r>
              <a:t> or to radiate out from a central site adjacent to the </a:t>
            </a:r>
            <a:r>
              <a:rPr>
                <a:solidFill>
                  <a:schemeClr val="accent5">
                    <a:satOff val="3041"/>
                    <a:lumOff val="6293"/>
                  </a:schemeClr>
                </a:solidFill>
              </a:rPr>
              <a:t>nucleus</a:t>
            </a:r>
            <a:r>
              <a:t> </a:t>
            </a:r>
          </a:p>
          <a:p>
            <a:pPr marL="718667" indent="-718667" defTabSz="604361">
              <a:spcBef>
                <a:spcPts val="6600"/>
              </a:spcBef>
              <a:buBlip>
                <a:blip r:embed="rId2"/>
              </a:buBlip>
              <a:defRPr sz="5264"/>
            </a:pPr>
            <a:r>
              <a:rPr>
                <a:solidFill>
                  <a:schemeClr val="accent5">
                    <a:satOff val="3041"/>
                    <a:lumOff val="6293"/>
                  </a:schemeClr>
                </a:solidFill>
              </a:rPr>
              <a:t>Cytoskeleton</a:t>
            </a:r>
            <a:r>
              <a:t> is responsible for directed cell </a:t>
            </a:r>
            <a:r>
              <a:rPr>
                <a:solidFill>
                  <a:schemeClr val="accent5">
                    <a:satOff val="3041"/>
                    <a:lumOff val="6293"/>
                  </a:schemeClr>
                </a:solidFill>
              </a:rPr>
              <a:t>movements</a:t>
            </a:r>
            <a:r>
              <a:t>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Actin filaments"/>
          <p:cNvSpPr txBox="1"/>
          <p:nvPr>
            <p:ph type="title"/>
          </p:nvPr>
        </p:nvSpPr>
        <p:spPr>
          <a:prstGeom prst="rect">
            <a:avLst/>
          </a:prstGeom>
        </p:spPr>
        <p:txBody>
          <a:bodyPr/>
          <a:lstStyle/>
          <a:p>
            <a:pPr/>
            <a:r>
              <a:t>Actin filaments</a:t>
            </a:r>
          </a:p>
        </p:txBody>
      </p:sp>
      <p:sp>
        <p:nvSpPr>
          <p:cNvPr id="298" name="The thinnest filaments…"/>
          <p:cNvSpPr txBox="1"/>
          <p:nvPr>
            <p:ph type="body" sz="quarter" idx="1"/>
          </p:nvPr>
        </p:nvSpPr>
        <p:spPr>
          <a:xfrm>
            <a:off x="5816203" y="3857625"/>
            <a:ext cx="8095308" cy="8215313"/>
          </a:xfrm>
          <a:prstGeom prst="rect">
            <a:avLst/>
          </a:prstGeom>
        </p:spPr>
        <p:txBody>
          <a:bodyPr/>
          <a:lstStyle/>
          <a:p>
            <a:pPr>
              <a:buBlip>
                <a:blip r:embed="rId2"/>
              </a:buBlip>
            </a:pPr>
            <a:r>
              <a:t>The </a:t>
            </a:r>
            <a:r>
              <a:rPr>
                <a:solidFill>
                  <a:schemeClr val="accent5">
                    <a:satOff val="3041"/>
                    <a:lumOff val="6293"/>
                  </a:schemeClr>
                </a:solidFill>
              </a:rPr>
              <a:t>thinnest</a:t>
            </a:r>
            <a:r>
              <a:t> filaments</a:t>
            </a:r>
          </a:p>
          <a:p>
            <a:pPr>
              <a:buBlip>
                <a:blip r:embed="rId2"/>
              </a:buBlip>
            </a:pPr>
            <a:r>
              <a:t>Present in </a:t>
            </a:r>
            <a:r>
              <a:rPr>
                <a:solidFill>
                  <a:schemeClr val="accent5">
                    <a:satOff val="3041"/>
                    <a:lumOff val="6293"/>
                  </a:schemeClr>
                </a:solidFill>
              </a:rPr>
              <a:t>all</a:t>
            </a:r>
            <a:r>
              <a:t> eukaryotic cells</a:t>
            </a:r>
          </a:p>
          <a:p>
            <a:pPr>
              <a:buBlip>
                <a:blip r:embed="rId2"/>
              </a:buBlip>
            </a:pPr>
            <a:r>
              <a:t>Large number inside </a:t>
            </a:r>
            <a:r>
              <a:rPr>
                <a:solidFill>
                  <a:schemeClr val="accent5">
                    <a:satOff val="3041"/>
                    <a:lumOff val="6293"/>
                  </a:schemeClr>
                </a:solidFill>
              </a:rPr>
              <a:t>muscle</a:t>
            </a:r>
            <a:r>
              <a:t> cells</a:t>
            </a:r>
          </a:p>
          <a:p>
            <a:pPr>
              <a:buBlip>
                <a:blip r:embed="rId2"/>
              </a:buBlip>
            </a:pPr>
            <a:r>
              <a:t>Part of the machinery that generates </a:t>
            </a:r>
            <a:r>
              <a:rPr>
                <a:solidFill>
                  <a:schemeClr val="accent5">
                    <a:satOff val="3041"/>
                    <a:lumOff val="6293"/>
                  </a:schemeClr>
                </a:solidFill>
              </a:rPr>
              <a:t>contractile </a:t>
            </a:r>
            <a:r>
              <a:t>forces </a:t>
            </a:r>
          </a:p>
        </p:txBody>
      </p:sp>
      <p:pic>
        <p:nvPicPr>
          <p:cNvPr id="299" name="Image" descr="Image"/>
          <p:cNvPicPr>
            <a:picLocks noChangeAspect="1"/>
          </p:cNvPicPr>
          <p:nvPr/>
        </p:nvPicPr>
        <p:blipFill>
          <a:blip r:embed="rId3">
            <a:extLst/>
          </a:blip>
          <a:stretch>
            <a:fillRect/>
          </a:stretch>
        </p:blipFill>
        <p:spPr>
          <a:xfrm>
            <a:off x="13897666" y="4375063"/>
            <a:ext cx="6742192" cy="821531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Microtubules"/>
          <p:cNvSpPr txBox="1"/>
          <p:nvPr>
            <p:ph type="title"/>
          </p:nvPr>
        </p:nvSpPr>
        <p:spPr>
          <a:prstGeom prst="rect">
            <a:avLst/>
          </a:prstGeom>
        </p:spPr>
        <p:txBody>
          <a:bodyPr/>
          <a:lstStyle/>
          <a:p>
            <a:pPr/>
            <a:r>
              <a:t>Microtubules</a:t>
            </a:r>
          </a:p>
        </p:txBody>
      </p:sp>
      <p:sp>
        <p:nvSpPr>
          <p:cNvPr id="302" name="The thickest filaments…"/>
          <p:cNvSpPr txBox="1"/>
          <p:nvPr>
            <p:ph type="body" sz="quarter" idx="1"/>
          </p:nvPr>
        </p:nvSpPr>
        <p:spPr>
          <a:xfrm>
            <a:off x="5816203" y="3857625"/>
            <a:ext cx="8095308" cy="8215313"/>
          </a:xfrm>
          <a:prstGeom prst="rect">
            <a:avLst/>
          </a:prstGeom>
        </p:spPr>
        <p:txBody>
          <a:bodyPr/>
          <a:lstStyle/>
          <a:p>
            <a:pPr>
              <a:buBlip>
                <a:blip r:embed="rId2"/>
              </a:buBlip>
            </a:pPr>
            <a:r>
              <a:t>The </a:t>
            </a:r>
            <a:r>
              <a:rPr>
                <a:solidFill>
                  <a:schemeClr val="accent5">
                    <a:satOff val="3041"/>
                    <a:lumOff val="6293"/>
                  </a:schemeClr>
                </a:solidFill>
              </a:rPr>
              <a:t>thickest</a:t>
            </a:r>
            <a:r>
              <a:t> filaments</a:t>
            </a:r>
          </a:p>
          <a:p>
            <a:pPr>
              <a:buBlip>
                <a:blip r:embed="rId2"/>
              </a:buBlip>
            </a:pPr>
            <a:r>
              <a:t>Minute </a:t>
            </a:r>
            <a:r>
              <a:rPr>
                <a:solidFill>
                  <a:schemeClr val="accent5">
                    <a:satOff val="3041"/>
                    <a:lumOff val="6293"/>
                  </a:schemeClr>
                </a:solidFill>
              </a:rPr>
              <a:t>hollow tubes</a:t>
            </a:r>
            <a:endParaRPr>
              <a:solidFill>
                <a:schemeClr val="accent5">
                  <a:satOff val="3041"/>
                  <a:lumOff val="6293"/>
                </a:schemeClr>
              </a:solidFill>
            </a:endParaRPr>
          </a:p>
          <a:p>
            <a:pPr>
              <a:buBlip>
                <a:blip r:embed="rId2"/>
              </a:buBlip>
            </a:pPr>
            <a:r>
              <a:t>In </a:t>
            </a:r>
            <a:r>
              <a:rPr>
                <a:solidFill>
                  <a:schemeClr val="accent5">
                    <a:satOff val="3041"/>
                    <a:lumOff val="6293"/>
                  </a:schemeClr>
                </a:solidFill>
              </a:rPr>
              <a:t>dividing cells</a:t>
            </a:r>
            <a:r>
              <a:t> they form a spectacular array that helps pull the duplicated chromosomes in opposite directions and distribute them equally to the two daughter cells </a:t>
            </a:r>
          </a:p>
        </p:txBody>
      </p:sp>
      <p:pic>
        <p:nvPicPr>
          <p:cNvPr id="303" name="Image" descr="Image"/>
          <p:cNvPicPr>
            <a:picLocks noChangeAspect="1"/>
          </p:cNvPicPr>
          <p:nvPr/>
        </p:nvPicPr>
        <p:blipFill>
          <a:blip r:embed="rId3">
            <a:extLst/>
          </a:blip>
          <a:stretch>
            <a:fillRect/>
          </a:stretch>
        </p:blipFill>
        <p:spPr>
          <a:xfrm>
            <a:off x="14022168" y="4754661"/>
            <a:ext cx="6447588" cy="702287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Intermediate filaments"/>
          <p:cNvSpPr txBox="1"/>
          <p:nvPr>
            <p:ph type="title"/>
          </p:nvPr>
        </p:nvSpPr>
        <p:spPr>
          <a:prstGeom prst="rect">
            <a:avLst/>
          </a:prstGeom>
        </p:spPr>
        <p:txBody>
          <a:bodyPr/>
          <a:lstStyle/>
          <a:p>
            <a:pPr/>
            <a:r>
              <a:t>Intermediate filaments</a:t>
            </a:r>
          </a:p>
        </p:txBody>
      </p:sp>
      <p:sp>
        <p:nvSpPr>
          <p:cNvPr id="306" name="Strengthen the cell mechanically…"/>
          <p:cNvSpPr txBox="1"/>
          <p:nvPr>
            <p:ph type="body" sz="quarter" idx="1"/>
          </p:nvPr>
        </p:nvSpPr>
        <p:spPr>
          <a:xfrm>
            <a:off x="5816203" y="3857625"/>
            <a:ext cx="8095308" cy="8215313"/>
          </a:xfrm>
          <a:prstGeom prst="rect">
            <a:avLst/>
          </a:prstGeom>
        </p:spPr>
        <p:txBody>
          <a:bodyPr/>
          <a:lstStyle/>
          <a:p>
            <a:pPr>
              <a:buBlip>
                <a:blip r:embed="rId2"/>
              </a:buBlip>
            </a:pPr>
            <a:r>
              <a:rPr>
                <a:solidFill>
                  <a:schemeClr val="accent5">
                    <a:satOff val="3041"/>
                    <a:lumOff val="6293"/>
                  </a:schemeClr>
                </a:solidFill>
              </a:rPr>
              <a:t>Strengthen</a:t>
            </a:r>
            <a:r>
              <a:t> the cell </a:t>
            </a:r>
            <a:r>
              <a:rPr>
                <a:solidFill>
                  <a:schemeClr val="accent5">
                    <a:satOff val="3041"/>
                    <a:lumOff val="6293"/>
                  </a:schemeClr>
                </a:solidFill>
              </a:rPr>
              <a:t>mechanically</a:t>
            </a:r>
            <a:r>
              <a:t> </a:t>
            </a:r>
          </a:p>
          <a:p>
            <a:pPr>
              <a:buBlip>
                <a:blip r:embed="rId2"/>
              </a:buBlip>
            </a:pPr>
            <a:r>
              <a:t>Actin &amp; intermediate filaments and microtubules, together with other proteins that attach to them, form a system of </a:t>
            </a:r>
            <a:r>
              <a:rPr>
                <a:solidFill>
                  <a:schemeClr val="accent5">
                    <a:satOff val="3041"/>
                    <a:lumOff val="6293"/>
                  </a:schemeClr>
                </a:solidFill>
              </a:rPr>
              <a:t>girders</a:t>
            </a:r>
            <a:r>
              <a:t>, </a:t>
            </a:r>
            <a:r>
              <a:rPr>
                <a:solidFill>
                  <a:schemeClr val="accent5">
                    <a:satOff val="3041"/>
                    <a:lumOff val="6293"/>
                  </a:schemeClr>
                </a:solidFill>
              </a:rPr>
              <a:t>ropes</a:t>
            </a:r>
            <a:r>
              <a:t>, and </a:t>
            </a:r>
            <a:r>
              <a:rPr>
                <a:solidFill>
                  <a:schemeClr val="accent5">
                    <a:satOff val="3041"/>
                    <a:lumOff val="6293"/>
                  </a:schemeClr>
                </a:solidFill>
              </a:rPr>
              <a:t>motors</a:t>
            </a:r>
            <a:r>
              <a:t> that gives the cell its mechanical strength, controls its shape, and drives and guides its movements </a:t>
            </a:r>
          </a:p>
        </p:txBody>
      </p:sp>
      <p:pic>
        <p:nvPicPr>
          <p:cNvPr id="307" name="Image" descr="Image"/>
          <p:cNvPicPr>
            <a:picLocks noChangeAspect="1"/>
          </p:cNvPicPr>
          <p:nvPr/>
        </p:nvPicPr>
        <p:blipFill>
          <a:blip r:embed="rId3">
            <a:extLst/>
          </a:blip>
          <a:stretch>
            <a:fillRect/>
          </a:stretch>
        </p:blipFill>
        <p:spPr>
          <a:xfrm>
            <a:off x="14564714" y="4482372"/>
            <a:ext cx="5938795" cy="7702589"/>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How to see cells?"/>
          <p:cNvSpPr txBox="1"/>
          <p:nvPr>
            <p:ph type="title"/>
          </p:nvPr>
        </p:nvSpPr>
        <p:spPr>
          <a:xfrm>
            <a:off x="5923359" y="5036343"/>
            <a:ext cx="13465970" cy="3643314"/>
          </a:xfrm>
          <a:prstGeom prst="rect">
            <a:avLst/>
          </a:prstGeom>
        </p:spPr>
        <p:txBody>
          <a:bodyPr/>
          <a:lstStyle/>
          <a:p>
            <a:pPr/>
            <a:r>
              <a:t>How to see cells?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What can we see?"/>
          <p:cNvSpPr txBox="1"/>
          <p:nvPr>
            <p:ph type="title"/>
          </p:nvPr>
        </p:nvSpPr>
        <p:spPr>
          <a:prstGeom prst="rect">
            <a:avLst/>
          </a:prstGeom>
        </p:spPr>
        <p:txBody>
          <a:bodyPr/>
          <a:lstStyle/>
          <a:p>
            <a:pPr/>
            <a:r>
              <a:t>What can we see?</a:t>
            </a:r>
          </a:p>
        </p:txBody>
      </p:sp>
      <p:pic>
        <p:nvPicPr>
          <p:cNvPr id="312" name="Image" descr="Image"/>
          <p:cNvPicPr>
            <a:picLocks noChangeAspect="1"/>
          </p:cNvPicPr>
          <p:nvPr/>
        </p:nvPicPr>
        <p:blipFill>
          <a:blip r:embed="rId2">
            <a:extLst/>
          </a:blip>
          <a:stretch>
            <a:fillRect/>
          </a:stretch>
        </p:blipFill>
        <p:spPr>
          <a:xfrm>
            <a:off x="4156401" y="2854476"/>
            <a:ext cx="5573183" cy="10221611"/>
          </a:xfrm>
          <a:prstGeom prst="rect">
            <a:avLst/>
          </a:prstGeom>
          <a:ln w="12700">
            <a:miter lim="400000"/>
          </a:ln>
        </p:spPr>
      </p:pic>
      <p:pic>
        <p:nvPicPr>
          <p:cNvPr id="313" name="Image" descr="Image"/>
          <p:cNvPicPr>
            <a:picLocks noChangeAspect="1"/>
          </p:cNvPicPr>
          <p:nvPr/>
        </p:nvPicPr>
        <p:blipFill>
          <a:blip r:embed="rId3">
            <a:extLst/>
          </a:blip>
          <a:stretch>
            <a:fillRect/>
          </a:stretch>
        </p:blipFill>
        <p:spPr>
          <a:xfrm>
            <a:off x="9808161" y="2953519"/>
            <a:ext cx="10336897" cy="10023524"/>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Light Microscope"/>
          <p:cNvSpPr txBox="1"/>
          <p:nvPr>
            <p:ph type="title"/>
          </p:nvPr>
        </p:nvSpPr>
        <p:spPr>
          <a:prstGeom prst="rect">
            <a:avLst/>
          </a:prstGeom>
        </p:spPr>
        <p:txBody>
          <a:bodyPr/>
          <a:lstStyle/>
          <a:p>
            <a:pPr/>
            <a:r>
              <a:t>Light Microscope</a:t>
            </a:r>
          </a:p>
        </p:txBody>
      </p:sp>
      <p:pic>
        <p:nvPicPr>
          <p:cNvPr id="316" name="Image" descr="Image"/>
          <p:cNvPicPr>
            <a:picLocks noChangeAspect="1"/>
          </p:cNvPicPr>
          <p:nvPr/>
        </p:nvPicPr>
        <p:blipFill>
          <a:blip r:embed="rId2">
            <a:extLst/>
          </a:blip>
          <a:stretch>
            <a:fillRect/>
          </a:stretch>
        </p:blipFill>
        <p:spPr>
          <a:xfrm>
            <a:off x="4742486" y="3648291"/>
            <a:ext cx="4120546" cy="5620648"/>
          </a:xfrm>
          <a:prstGeom prst="rect">
            <a:avLst/>
          </a:prstGeom>
          <a:ln w="12700">
            <a:miter lim="400000"/>
          </a:ln>
        </p:spPr>
      </p:pic>
      <p:pic>
        <p:nvPicPr>
          <p:cNvPr id="317" name="Image" descr="Image"/>
          <p:cNvPicPr>
            <a:picLocks noChangeAspect="1"/>
          </p:cNvPicPr>
          <p:nvPr/>
        </p:nvPicPr>
        <p:blipFill>
          <a:blip r:embed="rId3">
            <a:extLst/>
          </a:blip>
          <a:stretch>
            <a:fillRect/>
          </a:stretch>
        </p:blipFill>
        <p:spPr>
          <a:xfrm>
            <a:off x="9030524" y="3600711"/>
            <a:ext cx="3184207" cy="9570178"/>
          </a:xfrm>
          <a:prstGeom prst="rect">
            <a:avLst/>
          </a:prstGeom>
          <a:ln w="12700">
            <a:miter lim="400000"/>
          </a:ln>
        </p:spPr>
      </p:pic>
      <p:pic>
        <p:nvPicPr>
          <p:cNvPr id="318" name="Image" descr="Image"/>
          <p:cNvPicPr>
            <a:picLocks noChangeAspect="1"/>
          </p:cNvPicPr>
          <p:nvPr/>
        </p:nvPicPr>
        <p:blipFill>
          <a:blip r:embed="rId4">
            <a:extLst/>
          </a:blip>
          <a:stretch>
            <a:fillRect/>
          </a:stretch>
        </p:blipFill>
        <p:spPr>
          <a:xfrm>
            <a:off x="12382225" y="3599974"/>
            <a:ext cx="8261358" cy="957165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Light Microscope"/>
          <p:cNvSpPr txBox="1"/>
          <p:nvPr>
            <p:ph type="title"/>
          </p:nvPr>
        </p:nvSpPr>
        <p:spPr>
          <a:prstGeom prst="rect">
            <a:avLst/>
          </a:prstGeom>
        </p:spPr>
        <p:txBody>
          <a:bodyPr/>
          <a:lstStyle/>
          <a:p>
            <a:pPr/>
            <a:r>
              <a:t>Light Microscope</a:t>
            </a:r>
          </a:p>
        </p:txBody>
      </p:sp>
      <p:pic>
        <p:nvPicPr>
          <p:cNvPr id="321" name="Image" descr="Image"/>
          <p:cNvPicPr>
            <a:picLocks noChangeAspect="1"/>
          </p:cNvPicPr>
          <p:nvPr/>
        </p:nvPicPr>
        <p:blipFill>
          <a:blip r:embed="rId3">
            <a:extLst/>
          </a:blip>
          <a:stretch>
            <a:fillRect/>
          </a:stretch>
        </p:blipFill>
        <p:spPr>
          <a:xfrm>
            <a:off x="5567674" y="2797383"/>
            <a:ext cx="14177340" cy="10335797"/>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Fluorescence Microscopy"/>
          <p:cNvSpPr txBox="1"/>
          <p:nvPr>
            <p:ph type="title"/>
          </p:nvPr>
        </p:nvSpPr>
        <p:spPr>
          <a:prstGeom prst="rect">
            <a:avLst/>
          </a:prstGeom>
        </p:spPr>
        <p:txBody>
          <a:bodyPr/>
          <a:lstStyle/>
          <a:p>
            <a:pPr/>
            <a:r>
              <a:t>Fluorescence Microscopy</a:t>
            </a:r>
          </a:p>
        </p:txBody>
      </p:sp>
      <p:grpSp>
        <p:nvGrpSpPr>
          <p:cNvPr id="328" name="Group"/>
          <p:cNvGrpSpPr/>
          <p:nvPr/>
        </p:nvGrpSpPr>
        <p:grpSpPr>
          <a:xfrm>
            <a:off x="4683955" y="3998290"/>
            <a:ext cx="9276950" cy="7612731"/>
            <a:chOff x="0" y="0"/>
            <a:chExt cx="9276949" cy="7612731"/>
          </a:xfrm>
        </p:grpSpPr>
        <p:pic>
          <p:nvPicPr>
            <p:cNvPr id="326" name="Image" descr="Image"/>
            <p:cNvPicPr>
              <a:picLocks noChangeAspect="1"/>
            </p:cNvPicPr>
            <p:nvPr/>
          </p:nvPicPr>
          <p:blipFill>
            <a:blip r:embed="rId2">
              <a:extLst/>
            </a:blip>
            <a:stretch>
              <a:fillRect/>
            </a:stretch>
          </p:blipFill>
          <p:spPr>
            <a:xfrm>
              <a:off x="0" y="820423"/>
              <a:ext cx="9276950" cy="6792309"/>
            </a:xfrm>
            <a:prstGeom prst="rect">
              <a:avLst/>
            </a:prstGeom>
            <a:ln w="12700" cap="flat">
              <a:noFill/>
              <a:miter lim="400000"/>
            </a:ln>
            <a:effectLst/>
          </p:spPr>
        </p:pic>
        <p:pic>
          <p:nvPicPr>
            <p:cNvPr id="327" name="Image" descr="Image"/>
            <p:cNvPicPr>
              <a:picLocks noChangeAspect="1"/>
            </p:cNvPicPr>
            <p:nvPr/>
          </p:nvPicPr>
          <p:blipFill>
            <a:blip r:embed="rId3">
              <a:extLst/>
            </a:blip>
            <a:stretch>
              <a:fillRect/>
            </a:stretch>
          </p:blipFill>
          <p:spPr>
            <a:xfrm>
              <a:off x="5449866" y="0"/>
              <a:ext cx="1002821" cy="679759"/>
            </a:xfrm>
            <a:prstGeom prst="rect">
              <a:avLst/>
            </a:prstGeom>
            <a:ln w="12700" cap="flat">
              <a:noFill/>
              <a:miter lim="400000"/>
            </a:ln>
            <a:effectLst/>
          </p:spPr>
        </p:pic>
      </p:grpSp>
      <p:pic>
        <p:nvPicPr>
          <p:cNvPr id="329" name="Image" descr="Image"/>
          <p:cNvPicPr>
            <a:picLocks noChangeAspect="1"/>
          </p:cNvPicPr>
          <p:nvPr/>
        </p:nvPicPr>
        <p:blipFill>
          <a:blip r:embed="rId4">
            <a:extLst/>
          </a:blip>
          <a:stretch>
            <a:fillRect/>
          </a:stretch>
        </p:blipFill>
        <p:spPr>
          <a:xfrm>
            <a:off x="14144049" y="5419749"/>
            <a:ext cx="6766538" cy="575464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Cells"/>
          <p:cNvSpPr txBox="1"/>
          <p:nvPr>
            <p:ph type="title"/>
          </p:nvPr>
        </p:nvSpPr>
        <p:spPr>
          <a:prstGeom prst="rect">
            <a:avLst/>
          </a:prstGeom>
        </p:spPr>
        <p:txBody>
          <a:bodyPr/>
          <a:lstStyle/>
          <a:p>
            <a:pPr/>
            <a:r>
              <a:t>Cells</a:t>
            </a:r>
          </a:p>
        </p:txBody>
      </p:sp>
      <p:pic>
        <p:nvPicPr>
          <p:cNvPr id="153" name="Image" descr="Image"/>
          <p:cNvPicPr>
            <a:picLocks noChangeAspect="1"/>
          </p:cNvPicPr>
          <p:nvPr/>
        </p:nvPicPr>
        <p:blipFill>
          <a:blip r:embed="rId3">
            <a:extLst/>
          </a:blip>
          <a:stretch>
            <a:fillRect/>
          </a:stretch>
        </p:blipFill>
        <p:spPr>
          <a:xfrm>
            <a:off x="13362297" y="3331895"/>
            <a:ext cx="5447566" cy="9427235"/>
          </a:xfrm>
          <a:prstGeom prst="rect">
            <a:avLst/>
          </a:prstGeom>
          <a:ln w="12700">
            <a:miter lim="400000"/>
          </a:ln>
        </p:spPr>
      </p:pic>
      <p:pic>
        <p:nvPicPr>
          <p:cNvPr id="154" name="Image" descr="Image"/>
          <p:cNvPicPr>
            <a:picLocks noChangeAspect="1"/>
          </p:cNvPicPr>
          <p:nvPr/>
        </p:nvPicPr>
        <p:blipFill>
          <a:blip r:embed="rId4">
            <a:extLst/>
          </a:blip>
          <a:stretch>
            <a:fillRect/>
          </a:stretch>
        </p:blipFill>
        <p:spPr>
          <a:xfrm>
            <a:off x="4318549" y="3540382"/>
            <a:ext cx="8975595" cy="926677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Confocal Microscopy"/>
          <p:cNvSpPr txBox="1"/>
          <p:nvPr>
            <p:ph type="title"/>
          </p:nvPr>
        </p:nvSpPr>
        <p:spPr>
          <a:prstGeom prst="rect">
            <a:avLst/>
          </a:prstGeom>
        </p:spPr>
        <p:txBody>
          <a:bodyPr/>
          <a:lstStyle/>
          <a:p>
            <a:pPr/>
            <a:r>
              <a:t>Confocal Microscopy</a:t>
            </a:r>
          </a:p>
        </p:txBody>
      </p:sp>
      <p:pic>
        <p:nvPicPr>
          <p:cNvPr id="332" name="Image" descr="Image"/>
          <p:cNvPicPr>
            <a:picLocks noChangeAspect="1"/>
          </p:cNvPicPr>
          <p:nvPr/>
        </p:nvPicPr>
        <p:blipFill>
          <a:blip r:embed="rId3">
            <a:extLst/>
          </a:blip>
          <a:stretch>
            <a:fillRect/>
          </a:stretch>
        </p:blipFill>
        <p:spPr>
          <a:xfrm>
            <a:off x="4643833" y="4857991"/>
            <a:ext cx="10810565" cy="6214581"/>
          </a:xfrm>
          <a:prstGeom prst="rect">
            <a:avLst/>
          </a:prstGeom>
          <a:ln w="12700">
            <a:miter lim="400000"/>
          </a:ln>
        </p:spPr>
      </p:pic>
      <p:pic>
        <p:nvPicPr>
          <p:cNvPr id="333" name="Image" descr="Image"/>
          <p:cNvPicPr>
            <a:picLocks noChangeAspect="1"/>
          </p:cNvPicPr>
          <p:nvPr/>
        </p:nvPicPr>
        <p:blipFill>
          <a:blip r:embed="rId4">
            <a:extLst/>
          </a:blip>
          <a:stretch>
            <a:fillRect/>
          </a:stretch>
        </p:blipFill>
        <p:spPr>
          <a:xfrm>
            <a:off x="16054477" y="4348686"/>
            <a:ext cx="4599828" cy="723319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ransmission Electron Microscopy"/>
          <p:cNvSpPr txBox="1"/>
          <p:nvPr>
            <p:ph type="title"/>
          </p:nvPr>
        </p:nvSpPr>
        <p:spPr>
          <a:prstGeom prst="rect">
            <a:avLst/>
          </a:prstGeom>
        </p:spPr>
        <p:txBody>
          <a:bodyPr/>
          <a:lstStyle/>
          <a:p>
            <a:pPr/>
            <a:r>
              <a:t>Transmission Electron Microscopy</a:t>
            </a:r>
          </a:p>
        </p:txBody>
      </p:sp>
      <p:pic>
        <p:nvPicPr>
          <p:cNvPr id="338" name="Image" descr="Image"/>
          <p:cNvPicPr>
            <a:picLocks noChangeAspect="1"/>
          </p:cNvPicPr>
          <p:nvPr/>
        </p:nvPicPr>
        <p:blipFill>
          <a:blip r:embed="rId3">
            <a:extLst/>
          </a:blip>
          <a:stretch>
            <a:fillRect/>
          </a:stretch>
        </p:blipFill>
        <p:spPr>
          <a:xfrm>
            <a:off x="10034905" y="3846798"/>
            <a:ext cx="4314191" cy="9027071"/>
          </a:xfrm>
          <a:prstGeom prst="rect">
            <a:avLst/>
          </a:prstGeom>
          <a:ln w="12700">
            <a:miter lim="400000"/>
          </a:ln>
        </p:spPr>
      </p:pic>
      <p:pic>
        <p:nvPicPr>
          <p:cNvPr id="339" name="Image" descr="Image"/>
          <p:cNvPicPr>
            <a:picLocks noChangeAspect="1"/>
          </p:cNvPicPr>
          <p:nvPr/>
        </p:nvPicPr>
        <p:blipFill>
          <a:blip r:embed="rId4">
            <a:extLst/>
          </a:blip>
          <a:stretch>
            <a:fillRect/>
          </a:stretch>
        </p:blipFill>
        <p:spPr>
          <a:xfrm>
            <a:off x="4288181" y="5234803"/>
            <a:ext cx="5373696" cy="4800689"/>
          </a:xfrm>
          <a:prstGeom prst="rect">
            <a:avLst/>
          </a:prstGeom>
          <a:ln w="12700">
            <a:miter lim="400000"/>
          </a:ln>
        </p:spPr>
      </p:pic>
      <p:pic>
        <p:nvPicPr>
          <p:cNvPr id="340" name="Image" descr="Image"/>
          <p:cNvPicPr>
            <a:picLocks noChangeAspect="1"/>
          </p:cNvPicPr>
          <p:nvPr/>
        </p:nvPicPr>
        <p:blipFill>
          <a:blip r:embed="rId5">
            <a:extLst/>
          </a:blip>
          <a:stretch>
            <a:fillRect/>
          </a:stretch>
        </p:blipFill>
        <p:spPr>
          <a:xfrm>
            <a:off x="14416859" y="5178962"/>
            <a:ext cx="6378294" cy="4912369"/>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ransmission Electron Microscopy"/>
          <p:cNvSpPr txBox="1"/>
          <p:nvPr>
            <p:ph type="title"/>
          </p:nvPr>
        </p:nvSpPr>
        <p:spPr>
          <a:prstGeom prst="rect">
            <a:avLst/>
          </a:prstGeom>
        </p:spPr>
        <p:txBody>
          <a:bodyPr/>
          <a:lstStyle/>
          <a:p>
            <a:pPr/>
            <a:r>
              <a:t>Transmission Electron Microscopy</a:t>
            </a:r>
          </a:p>
        </p:txBody>
      </p:sp>
      <p:pic>
        <p:nvPicPr>
          <p:cNvPr id="345" name="Image" descr="Image"/>
          <p:cNvPicPr>
            <a:picLocks noChangeAspect="1"/>
          </p:cNvPicPr>
          <p:nvPr/>
        </p:nvPicPr>
        <p:blipFill>
          <a:blip r:embed="rId3">
            <a:extLst/>
          </a:blip>
          <a:stretch>
            <a:fillRect/>
          </a:stretch>
        </p:blipFill>
        <p:spPr>
          <a:xfrm>
            <a:off x="4706009" y="3768203"/>
            <a:ext cx="10593412" cy="9132710"/>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15607816" y="3705945"/>
            <a:ext cx="4483766" cy="9583091"/>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ransmission Electron Microscopy"/>
          <p:cNvSpPr txBox="1"/>
          <p:nvPr>
            <p:ph type="title"/>
          </p:nvPr>
        </p:nvSpPr>
        <p:spPr>
          <a:prstGeom prst="rect">
            <a:avLst/>
          </a:prstGeom>
        </p:spPr>
        <p:txBody>
          <a:bodyPr/>
          <a:lstStyle/>
          <a:p>
            <a:pPr/>
            <a:r>
              <a:t>Transmission Electron Microscopy</a:t>
            </a:r>
          </a:p>
        </p:txBody>
      </p:sp>
      <p:pic>
        <p:nvPicPr>
          <p:cNvPr id="351" name="Image" descr="Image"/>
          <p:cNvPicPr>
            <a:picLocks noChangeAspect="1"/>
          </p:cNvPicPr>
          <p:nvPr/>
        </p:nvPicPr>
        <p:blipFill>
          <a:blip r:embed="rId3">
            <a:extLst/>
          </a:blip>
          <a:stretch>
            <a:fillRect/>
          </a:stretch>
        </p:blipFill>
        <p:spPr>
          <a:xfrm>
            <a:off x="4607601" y="3789250"/>
            <a:ext cx="15929696" cy="9912602"/>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canning Electron Microscopy"/>
          <p:cNvSpPr txBox="1"/>
          <p:nvPr>
            <p:ph type="title"/>
          </p:nvPr>
        </p:nvSpPr>
        <p:spPr>
          <a:prstGeom prst="rect">
            <a:avLst/>
          </a:prstGeom>
        </p:spPr>
        <p:txBody>
          <a:bodyPr/>
          <a:lstStyle/>
          <a:p>
            <a:pPr/>
            <a:r>
              <a:t>Scanning Electron Microscopy</a:t>
            </a:r>
          </a:p>
        </p:txBody>
      </p:sp>
      <p:pic>
        <p:nvPicPr>
          <p:cNvPr id="356" name="Image" descr="Image"/>
          <p:cNvPicPr>
            <a:picLocks noChangeAspect="1"/>
          </p:cNvPicPr>
          <p:nvPr/>
        </p:nvPicPr>
        <p:blipFill>
          <a:blip r:embed="rId3">
            <a:extLst/>
          </a:blip>
          <a:stretch>
            <a:fillRect/>
          </a:stretch>
        </p:blipFill>
        <p:spPr>
          <a:xfrm>
            <a:off x="4508504" y="3811108"/>
            <a:ext cx="8689219" cy="8308347"/>
          </a:xfrm>
          <a:prstGeom prst="rect">
            <a:avLst/>
          </a:prstGeom>
          <a:ln w="12700">
            <a:miter lim="400000"/>
          </a:ln>
        </p:spPr>
      </p:pic>
      <p:pic>
        <p:nvPicPr>
          <p:cNvPr id="357" name="Image" descr="Image"/>
          <p:cNvPicPr>
            <a:picLocks noChangeAspect="1"/>
          </p:cNvPicPr>
          <p:nvPr/>
        </p:nvPicPr>
        <p:blipFill>
          <a:blip r:embed="rId4">
            <a:extLst/>
          </a:blip>
          <a:stretch>
            <a:fillRect/>
          </a:stretch>
        </p:blipFill>
        <p:spPr>
          <a:xfrm>
            <a:off x="15969879" y="4925888"/>
            <a:ext cx="4104635" cy="5446839"/>
          </a:xfrm>
          <a:prstGeom prst="rect">
            <a:avLst/>
          </a:prstGeom>
          <a:ln w="12700">
            <a:miter lim="400000"/>
          </a:ln>
        </p:spPr>
      </p:pic>
      <p:pic>
        <p:nvPicPr>
          <p:cNvPr id="358" name="Image" descr="Image"/>
          <p:cNvPicPr>
            <a:picLocks noChangeAspect="1"/>
          </p:cNvPicPr>
          <p:nvPr/>
        </p:nvPicPr>
        <p:blipFill>
          <a:blip r:embed="rId5">
            <a:extLst/>
          </a:blip>
          <a:stretch>
            <a:fillRect/>
          </a:stretch>
        </p:blipFill>
        <p:spPr>
          <a:xfrm>
            <a:off x="13339424" y="6392922"/>
            <a:ext cx="2488754" cy="314471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HeLa Cells"/>
          <p:cNvSpPr txBox="1"/>
          <p:nvPr>
            <p:ph type="title"/>
          </p:nvPr>
        </p:nvSpPr>
        <p:spPr>
          <a:prstGeom prst="rect">
            <a:avLst/>
          </a:prstGeom>
        </p:spPr>
        <p:txBody>
          <a:bodyPr/>
          <a:lstStyle/>
          <a:p>
            <a:pPr/>
            <a:r>
              <a:t>HeLa Cells</a:t>
            </a:r>
          </a:p>
        </p:txBody>
      </p:sp>
      <p:pic>
        <p:nvPicPr>
          <p:cNvPr id="159" name="Image" descr="Image"/>
          <p:cNvPicPr>
            <a:picLocks noChangeAspect="1"/>
          </p:cNvPicPr>
          <p:nvPr/>
        </p:nvPicPr>
        <p:blipFill>
          <a:blip r:embed="rId3">
            <a:extLst/>
          </a:blip>
          <a:stretch>
            <a:fillRect/>
          </a:stretch>
        </p:blipFill>
        <p:spPr>
          <a:xfrm>
            <a:off x="6250539" y="3209889"/>
            <a:ext cx="6036470" cy="4554142"/>
          </a:xfrm>
          <a:prstGeom prst="rect">
            <a:avLst/>
          </a:prstGeom>
          <a:ln w="12700">
            <a:miter lim="400000"/>
          </a:ln>
        </p:spPr>
      </p:pic>
      <p:pic>
        <p:nvPicPr>
          <p:cNvPr id="160" name="Image" descr="Image"/>
          <p:cNvPicPr>
            <a:picLocks noChangeAspect="1"/>
          </p:cNvPicPr>
          <p:nvPr/>
        </p:nvPicPr>
        <p:blipFill>
          <a:blip r:embed="rId4">
            <a:extLst/>
          </a:blip>
          <a:stretch>
            <a:fillRect/>
          </a:stretch>
        </p:blipFill>
        <p:spPr>
          <a:xfrm>
            <a:off x="12998891" y="3209889"/>
            <a:ext cx="6072188" cy="4554142"/>
          </a:xfrm>
          <a:prstGeom prst="rect">
            <a:avLst/>
          </a:prstGeom>
          <a:ln w="12700">
            <a:miter lim="400000"/>
          </a:ln>
        </p:spPr>
      </p:pic>
      <p:pic>
        <p:nvPicPr>
          <p:cNvPr id="161" name="Image" descr="Image"/>
          <p:cNvPicPr>
            <a:picLocks noChangeAspect="1"/>
          </p:cNvPicPr>
          <p:nvPr/>
        </p:nvPicPr>
        <p:blipFill>
          <a:blip r:embed="rId5">
            <a:extLst/>
          </a:blip>
          <a:stretch>
            <a:fillRect/>
          </a:stretch>
        </p:blipFill>
        <p:spPr>
          <a:xfrm>
            <a:off x="6241609" y="8166532"/>
            <a:ext cx="6054329" cy="4554142"/>
          </a:xfrm>
          <a:prstGeom prst="rect">
            <a:avLst/>
          </a:prstGeom>
          <a:ln w="12700">
            <a:miter lim="400000"/>
          </a:ln>
        </p:spPr>
      </p:pic>
      <p:pic>
        <p:nvPicPr>
          <p:cNvPr id="162" name="Image" descr="Image"/>
          <p:cNvPicPr>
            <a:picLocks noChangeAspect="1"/>
          </p:cNvPicPr>
          <p:nvPr/>
        </p:nvPicPr>
        <p:blipFill>
          <a:blip r:embed="rId6">
            <a:extLst/>
          </a:blip>
          <a:stretch>
            <a:fillRect/>
          </a:stretch>
        </p:blipFill>
        <p:spPr>
          <a:xfrm>
            <a:off x="13052468" y="8166532"/>
            <a:ext cx="5965032" cy="455414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Cells in Embryos"/>
          <p:cNvSpPr txBox="1"/>
          <p:nvPr>
            <p:ph type="title"/>
          </p:nvPr>
        </p:nvSpPr>
        <p:spPr>
          <a:prstGeom prst="rect">
            <a:avLst/>
          </a:prstGeom>
        </p:spPr>
        <p:txBody>
          <a:bodyPr/>
          <a:lstStyle/>
          <a:p>
            <a:pPr/>
            <a:r>
              <a:t>Cells in Embryos</a:t>
            </a:r>
          </a:p>
        </p:txBody>
      </p:sp>
      <p:pic>
        <p:nvPicPr>
          <p:cNvPr id="167" name="01.1 Developing Egg Cells.mov" descr="01.1 Developing Egg Cells.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5240474" y="3056607"/>
            <a:ext cx="13903052" cy="1042728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3000"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7"/>
                </p:tgtEl>
              </p:cMediaNode>
            </p:video>
            <p:seq concurrent="1" prevAc="none" nextAc="seek">
              <p:cTn id="8" evtFilter="cancelBubble" nodeType="interactiveSeq" restart="whenNotActive" fill="hold">
                <p:stCondLst>
                  <p:cond delay="0" evt="onClick">
                    <p:tgtEl>
                      <p:spTgt spid="16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67"/>
                                        </p:tgtEl>
                                      </p:cBhvr>
                                    </p:cmd>
                                  </p:childTnLst>
                                </p:cTn>
                              </p:par>
                            </p:childTnLst>
                          </p:cTn>
                        </p:par>
                      </p:childTnLst>
                    </p:cTn>
                  </p:par>
                </p:childTnLst>
              </p:cTn>
              <p:nextCondLst>
                <p:cond delay="0" evt="onClick">
                  <p:tgtEl>
                    <p:spTgt spid="16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issues"/>
          <p:cNvSpPr txBox="1"/>
          <p:nvPr>
            <p:ph type="title"/>
          </p:nvPr>
        </p:nvSpPr>
        <p:spPr>
          <a:prstGeom prst="rect">
            <a:avLst/>
          </a:prstGeom>
        </p:spPr>
        <p:txBody>
          <a:bodyPr/>
          <a:lstStyle/>
          <a:p>
            <a:pPr/>
            <a:r>
              <a:t>Tissues</a:t>
            </a:r>
          </a:p>
        </p:txBody>
      </p:sp>
      <p:pic>
        <p:nvPicPr>
          <p:cNvPr id="172" name="Image" descr="Image"/>
          <p:cNvPicPr>
            <a:picLocks noChangeAspect="1"/>
          </p:cNvPicPr>
          <p:nvPr/>
        </p:nvPicPr>
        <p:blipFill>
          <a:blip r:embed="rId3">
            <a:extLst/>
          </a:blip>
          <a:stretch>
            <a:fillRect/>
          </a:stretch>
        </p:blipFill>
        <p:spPr>
          <a:xfrm>
            <a:off x="6091574" y="3438272"/>
            <a:ext cx="12200852" cy="964554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Life Kingdoms"/>
          <p:cNvSpPr txBox="1"/>
          <p:nvPr>
            <p:ph type="title"/>
          </p:nvPr>
        </p:nvSpPr>
        <p:spPr>
          <a:xfrm>
            <a:off x="5923359" y="5036343"/>
            <a:ext cx="13465970" cy="3643314"/>
          </a:xfrm>
          <a:prstGeom prst="rect">
            <a:avLst/>
          </a:prstGeom>
        </p:spPr>
        <p:txBody>
          <a:bodyPr/>
          <a:lstStyle/>
          <a:p>
            <a:pPr/>
            <a:r>
              <a:t>Life Kingdoms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LinenBook">
  <a:themeElements>
    <a:clrScheme name="LinenBook">
      <a:dk1>
        <a:srgbClr val="363929"/>
      </a:dk1>
      <a:lt1>
        <a:srgbClr val="181039"/>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inenBook">
  <a:themeElements>
    <a:clrScheme name="LinenBook">
      <a:dk1>
        <a:srgbClr val="000000"/>
      </a:dk1>
      <a:lt1>
        <a:srgbClr val="FFFFFF"/>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